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6"/>
  </p:notes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rker Grotesque" charset="1" panose="00000000000000000000"/>
      <p:regular r:id="rId10"/>
    </p:embeddedFont>
    <p:embeddedFont>
      <p:font typeface="Darker Grotesque Bold" charset="1" panose="000000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
      <p:font typeface="Open Sauce Bold Italics" charset="1" panose="00000800000000000000"/>
      <p:regular r:id="rId21"/>
    </p:embeddedFont>
    <p:embeddedFont>
      <p:font typeface="Open Sauce Light" charset="1" panose="00000400000000000000"/>
      <p:regular r:id="rId22"/>
    </p:embeddedFont>
    <p:embeddedFont>
      <p:font typeface="Open Sauce Light Italics" charset="1" panose="00000400000000000000"/>
      <p:regular r:id="rId23"/>
    </p:embeddedFont>
    <p:embeddedFont>
      <p:font typeface="Open Sauce Medium" charset="1" panose="00000600000000000000"/>
      <p:regular r:id="rId24"/>
    </p:embeddedFont>
    <p:embeddedFont>
      <p:font typeface="Open Sauce Medium Italics" charset="1" panose="00000600000000000000"/>
      <p:regular r:id="rId25"/>
    </p:embeddedFont>
    <p:embeddedFont>
      <p:font typeface="Open Sauce Semi-Bold" charset="1" panose="00000700000000000000"/>
      <p:regular r:id="rId26"/>
    </p:embeddedFont>
    <p:embeddedFont>
      <p:font typeface="Open Sauce Semi-Bold Italics" charset="1" panose="00000700000000000000"/>
      <p:regular r:id="rId27"/>
    </p:embeddedFont>
    <p:embeddedFont>
      <p:font typeface="Open Sauce Heavy" charset="1" panose="00000A00000000000000"/>
      <p:regular r:id="rId28"/>
    </p:embeddedFont>
    <p:embeddedFont>
      <p:font typeface="Open Sauce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notesMasters/notesMaster1.xml" Type="http://schemas.openxmlformats.org/officeDocument/2006/relationships/notesMaster"/><Relationship Id="rId47" Target="theme/theme2.xml" Type="http://schemas.openxmlformats.org/officeDocument/2006/relationships/theme"/><Relationship Id="rId48" Target="notesSlides/notesSlide1.xml" Type="http://schemas.openxmlformats.org/officeDocument/2006/relationships/notesSlide"/><Relationship Id="rId49" Target="notesSlides/notesSlide2.xml" Type="http://schemas.openxmlformats.org/officeDocument/2006/relationships/notesSlide"/><Relationship Id="rId5" Target="tableStyles.xml" Type="http://schemas.openxmlformats.org/officeDocument/2006/relationships/tableStyles"/><Relationship Id="rId50" Target="notesSlides/notesSlide3.xml" Type="http://schemas.openxmlformats.org/officeDocument/2006/relationships/notesSlide"/><Relationship Id="rId51" Target="notesSlides/notesSlide4.xml" Type="http://schemas.openxmlformats.org/officeDocument/2006/relationships/notesSlide"/><Relationship Id="rId52" Target="notesSlides/notesSlide5.xml" Type="http://schemas.openxmlformats.org/officeDocument/2006/relationships/notesSlide"/><Relationship Id="rId53" Target="notesSlides/notesSlide6.xml" Type="http://schemas.openxmlformats.org/officeDocument/2006/relationships/notesSlide"/><Relationship Id="rId54" Target="notesSlides/notesSlide7.xml" Type="http://schemas.openxmlformats.org/officeDocument/2006/relationships/notesSlide"/><Relationship Id="rId55" Target="notesSlides/notesSlide8.xml" Type="http://schemas.openxmlformats.org/officeDocument/2006/relationships/notesSlide"/><Relationship Id="rId56" Target="notesSlides/notesSlide9.xml" Type="http://schemas.openxmlformats.org/officeDocument/2006/relationships/notesSlide"/><Relationship Id="rId57" Target="notesSlides/notesSlide10.xml" Type="http://schemas.openxmlformats.org/officeDocument/2006/relationships/notesSlide"/><Relationship Id="rId58" Target="notesSlides/notesSlide11.xml" Type="http://schemas.openxmlformats.org/officeDocument/2006/relationships/notesSlide"/><Relationship Id="rId59" Target="notesSlides/notesSlide12.xml" Type="http://schemas.openxmlformats.org/officeDocument/2006/relationships/notesSlide"/><Relationship Id="rId6" Target="fonts/font6.fntdata" Type="http://schemas.openxmlformats.org/officeDocument/2006/relationships/font"/><Relationship Id="rId60" Target="notesSlides/notesSlide13.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Global Outliers (Point Anomaly):</a:t>
            </a:r>
          </a:p>
          <a:p>
            <a:r>
              <a:rPr lang="en-US"/>
              <a:t/>
            </a:r>
          </a:p>
          <a:p>
            <a:r>
              <a:rPr lang="en-US"/>
              <a:t>These are data points that are significantly different from the rest of the dataset.</a:t>
            </a:r>
          </a:p>
          <a:p>
            <a:r>
              <a:rPr lang="en-US"/>
              <a:t>They stand out from the rest because they do not follow the expected pattern or trend.</a:t>
            </a:r>
          </a:p>
          <a:p>
            <a:r>
              <a:rPr lang="en-US"/>
              <a:t>Identifying global outliers is important because they can indicate errors in data collection, or they might signify a discovery or a new trend.</a:t>
            </a:r>
          </a:p>
          <a:p>
            <a:r>
              <a:rPr lang="en-US"/>
              <a:t/>
            </a:r>
          </a:p>
          <a:p>
            <a:r>
              <a:rPr lang="en-US"/>
              <a:t>Contextual Outliers (Conditional Outlier):</a:t>
            </a:r>
          </a:p>
          <a:p>
            <a:r>
              <a:rPr lang="en-US"/>
              <a:t/>
            </a:r>
          </a:p>
          <a:p>
            <a:r>
              <a:rPr lang="en-US"/>
              <a:t>Contextual outliers are data points that are considered anomalous given a specific context.</a:t>
            </a:r>
          </a:p>
          <a:p>
            <a:r>
              <a:rPr lang="en-US"/>
              <a:t>This category is split into two attributes: contextual and behavioral.</a:t>
            </a:r>
          </a:p>
          <a:p>
            <a:r>
              <a:rPr lang="en-US"/>
              <a:t>For example, a 30-minute commute might be typical in a rural area but considered an outlier in a city where the average commute is much shorter.</a:t>
            </a:r>
          </a:p>
          <a:p>
            <a:r>
              <a:rPr lang="en-US"/>
              <a:t/>
            </a:r>
          </a:p>
          <a:p>
            <a:r>
              <a:rPr lang="en-US"/>
              <a:t>Collective Outliers:</a:t>
            </a:r>
          </a:p>
          <a:p>
            <a:r>
              <a:rPr lang="en-US"/>
              <a:t/>
            </a:r>
          </a:p>
          <a:p>
            <a:r>
              <a:rPr lang="en-US"/>
              <a:t>These outliers are a subset of data points that collectively deviate from the overall pattern in the dataset.</a:t>
            </a:r>
          </a:p>
          <a:p>
            <a:r>
              <a:rPr lang="en-US"/>
              <a:t>They may not be outliers when examined individually, but as a group, they are unusual.</a:t>
            </a:r>
          </a:p>
          <a:p>
            <a:r>
              <a:rPr lang="en-US"/>
              <a:t>For instance, if there are over 100 delayed flights on a particular day, each delayed flight isn't necessarily an outlier, but the sheer number of them is an anomaly.</a:t>
            </a:r>
          </a:p>
          <a:p>
            <a:r>
              <a:rPr lang="en-US"/>
              <a:t/>
            </a:r>
          </a:p>
          <a:p>
            <a:r>
              <a:rPr lang="en-US"/>
              <a:t>Types of Outliers:</a:t>
            </a:r>
          </a:p>
          <a:p>
            <a:r>
              <a:rPr lang="en-US"/>
              <a:t/>
            </a:r>
          </a:p>
          <a:p>
            <a:r>
              <a:rPr lang="en-US"/>
              <a:t>Outliers can be classified based on the deviation from what is normal or expected in the dataset.</a:t>
            </a:r>
          </a:p>
          <a:p>
            <a:r>
              <a:rPr lang="en-US"/>
              <a:t>Recognizing the type of outlier is crucial for proper analysis, as the method for handling outliers can differ.</a:t>
            </a:r>
          </a:p>
          <a:p>
            <a:r>
              <a:rPr lang="en-US"/>
              <a:t>Outliers can influence statistical analyses and models, potentially leading to incorrect conclusions if not addressed appropriately.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Modeling Normal Behavior:</a:t>
            </a:r>
          </a:p>
          <a:p>
            <a:r>
              <a:rPr lang="en-US"/>
              <a:t>To detect contextual outliers, it's important to model what constitutes normal behavior within different contexts. This involves understanding how the context influences the expected behavior.</a:t>
            </a:r>
          </a:p>
          <a:p>
            <a:r>
              <a:rPr lang="en-US"/>
              <a:t>Linking Contextual and Behavioral Attributes:</a:t>
            </a:r>
          </a:p>
          <a:p>
            <a:r>
              <a:rPr lang="en-US"/>
              <a:t>Contextual attributes are those that define the situation or conditions under which the data is observed. Behavioral attributes are the actual data points or observations that may vary depending on the context.</a:t>
            </a:r>
          </a:p>
          <a:p>
            <a:r>
              <a:rPr lang="en-US"/>
              <a:t/>
            </a:r>
          </a:p>
          <a:p>
            <a:r>
              <a:rPr lang="en-US"/>
              <a:t>To link these, one might use a mixture model for both contextual (denoted as U) and behavioral attributes (denoted as V). Mixture models can capture the complexities and variations in data by assuming that the data is generated from a mixture of several distributions.</a:t>
            </a:r>
          </a:p>
          <a:p>
            <a:r>
              <a:rPr lang="en-US"/>
              <a:t/>
            </a:r>
          </a:p>
          <a:p>
            <a:r>
              <a:rPr lang="en-US"/>
              <a:t>Approaches for Modeling:</a:t>
            </a:r>
          </a:p>
          <a:p>
            <a:r>
              <a:rPr lang="en-US"/>
              <a:t>Various modeling approaches can be used to represent the relationship between context and behavior:</a:t>
            </a:r>
          </a:p>
          <a:p>
            <a:r>
              <a:rPr lang="en-US"/>
              <a:t>Regression models can predict behavioral attributes based on contextual attributes. They are useful when the relationship is expected to be linear or can be approximated as such.</a:t>
            </a:r>
          </a:p>
          <a:p>
            <a:r>
              <a:rPr lang="en-US"/>
              <a:t>Markov models are helpful in situations where the context changes over time, and the next state depends only on the current state (memoryless property).</a:t>
            </a:r>
          </a:p>
          <a:p>
            <a:r>
              <a:rPr lang="en-US"/>
              <a:t/>
            </a:r>
          </a:p>
          <a:p>
            <a:r>
              <a:rPr lang="en-US"/>
              <a:t>Finite state automatons can model systems with a finite number of states and transitions. They are useful for systems where context and behavior follow a predictable set of rules or patterns.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Examining Structures:</a:t>
            </a:r>
          </a:p>
          <a:p>
            <a:r>
              <a:rPr lang="en-US"/>
              <a:t>To detect collective outliers, one needs to look at the relationships and structures formed by multiple data objects. This can be in the form of temporal patterns (over time), spatial patterns (across different locations), or in graph/network structures (how objects are interconnected).</a:t>
            </a:r>
          </a:p>
          <a:p>
            <a:r>
              <a:rPr lang="en-US"/>
              <a:t>For example, in a temporal analysis, a series of data points might be normal when viewed independently, but if they all occur in a short time frame, this could be flagged as a collective anomaly.</a:t>
            </a:r>
          </a:p>
          <a:p>
            <a:r>
              <a:rPr lang="en-US"/>
              <a:t/>
            </a:r>
          </a:p>
          <a:p>
            <a:r>
              <a:rPr lang="en-US"/>
              <a:t>Contrast with Contextual Outliers:</a:t>
            </a:r>
          </a:p>
          <a:p>
            <a:r>
              <a:rPr lang="en-US"/>
              <a:t>While contextual outlier detection is concerned with whether an individual data point is an outlier within its context, collective outlier detection is interested in whether a group of points, when considered together, behaves anomalously.</a:t>
            </a:r>
          </a:p>
          <a:p>
            <a:r>
              <a:rPr lang="en-US"/>
              <a:t>The structures in collective outlier detection are often not explicitly defined and might not be immediately visible without analyzing the relationships between data points.</a:t>
            </a:r>
          </a:p>
          <a:p>
            <a:r>
              <a:rPr lang="en-US"/>
              <a:t/>
            </a:r>
          </a:p>
          <a:p>
            <a:r>
              <a:rPr lang="en-US"/>
              <a:t>Transformation to Conventional Outlier Detection:</a:t>
            </a:r>
          </a:p>
          <a:p>
            <a:r>
              <a:rPr lang="en-US"/>
              <a:t>One approach to identifying collective outliers is to transform the structure into a "super" data object. This involves aggregating the data points in a way that represents the structure.</a:t>
            </a:r>
          </a:p>
          <a:p>
            <a:r>
              <a:rPr lang="en-US"/>
              <a:t>For instance, if analyzing temporal data for unusual spikes in activity, the structure might be the frequency of events within a time window. This structure could then be treated as a single data point.</a:t>
            </a:r>
          </a:p>
          <a:p>
            <a:r>
              <a:rPr lang="en-US"/>
              <a:t>Once transformed, conventional outlier detection techniques can be applied to these "super" data objects to identify collective anomalies.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Modeling Structure Units:</a:t>
            </a:r>
          </a:p>
          <a:p>
            <a:r>
              <a:rPr lang="en-US"/>
              <a:t>The first step is to define what constitutes a structure unit within the dataset. In the context of online social networks, for example, a structure unit might be a subgraph that represents a group of interconnected users.</a:t>
            </a:r>
          </a:p>
          <a:p>
            <a:r>
              <a:rPr lang="en-US"/>
              <a:t>The expected behavior of these structure units needs to be modeled based on the dataset. This could involve understanding common patterns, frequencies, and connections within the network.</a:t>
            </a:r>
          </a:p>
          <a:p>
            <a:r>
              <a:rPr lang="en-US"/>
              <a:t/>
            </a:r>
          </a:p>
          <a:p>
            <a:r>
              <a:rPr lang="en-US"/>
              <a:t>Detecting Anomalies in Structure Units:</a:t>
            </a:r>
          </a:p>
          <a:p>
            <a:r>
              <a:rPr lang="en-US"/>
              <a:t>Once the model of expected behavior is established, you can begin to identify outliers by looking for structure units that deviate significantly from this model.</a:t>
            </a:r>
          </a:p>
          <a:p>
            <a:r>
              <a:rPr lang="en-US"/>
              <a:t>In social networks, anomalies might be small subgraphs that occur very infrequently but represent a significant deviation from the norm, or large subgraphs that are surprisingly common compared to what the model predicts.</a:t>
            </a:r>
          </a:p>
          <a:p>
            <a:r>
              <a:rPr lang="en-US"/>
              <a:t/>
            </a:r>
          </a:p>
          <a:p>
            <a:r>
              <a:rPr lang="en-US"/>
              <a:t>Temporal Sequences:</a:t>
            </a:r>
          </a:p>
          <a:p>
            <a:r>
              <a:rPr lang="en-US"/>
              <a:t>For datasets involving temporal sequences, like time-series data, a Markov model can be a useful tool. Markov models can capture the transition probabilities between states in a sequence, effectively learning the typical patterns of behavior over time.</a:t>
            </a:r>
          </a:p>
          <a:p>
            <a:r>
              <a:rPr lang="en-US"/>
              <a:t>Once the model is trained, a subsequence that significantly deviates from the learned patterns — for example, a sequence of events that the model deems highly improbable — can be flagged as a collective outlier.</a:t>
            </a:r>
          </a:p>
          <a:p>
            <a:r>
              <a:rPr lang="en-US"/>
              <a:t/>
            </a:r>
          </a:p>
          <a:p>
            <a:r>
              <a:rPr lang="en-US"/>
              <a:t>Example Scenarios:</a:t>
            </a:r>
          </a:p>
          <a:p>
            <a:r>
              <a:rPr lang="en-US"/>
              <a:t>Online Social Networks: Detecting collective outliers might involve finding subgraphs that represent unusual patterns of interaction among users — such as a sudden increase in connectivity that could indicate a coordinated campaign of some sort.</a:t>
            </a:r>
          </a:p>
          <a:p>
            <a:r>
              <a:rPr lang="en-US"/>
              <a:t>Temporal Sequences: In the case of temporal data, detecting a subsequence that does not follow the transition probabilities — such as a machine's operational data suddenly showing a pattern that has never been seen in the context of normal operation — can indicate a malfunction or an external intervention.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Sparsity of Data:</a:t>
            </a:r>
          </a:p>
          <a:p>
            <a:r>
              <a:rPr lang="en-US"/>
              <a:t>In high-dimensional spaces, data points are often sparse and far apart from each other. This is sometimes referred to as the "curse of dimensionality."</a:t>
            </a:r>
          </a:p>
          <a:p>
            <a:r>
              <a:rPr lang="en-US"/>
              <a:t>Due to this sparsity, conventional distance measures may become less meaningful, as the distance between any two points tends to be large and dominated by noise.</a:t>
            </a:r>
          </a:p>
          <a:p>
            <a:r>
              <a:rPr lang="en-US"/>
              <a:t/>
            </a:r>
          </a:p>
          <a:p>
            <a:r>
              <a:rPr lang="en-US"/>
              <a:t>Interpretation of Outliers:</a:t>
            </a:r>
          </a:p>
          <a:p>
            <a:r>
              <a:rPr lang="en-US"/>
              <a:t>When dealing with high-dimensional data, interpreting outliers becomes more complex because there are many features to consider.</a:t>
            </a:r>
          </a:p>
          <a:p>
            <a:r>
              <a:rPr lang="en-US"/>
              <a:t>It may be necessary to identify relevant subspaces where outliers are more apparent. These subspaces consist of a subset of the dimensions that can highlight anomalies that might be hidden when considering the full dimensionality.</a:t>
            </a:r>
          </a:p>
          <a:p>
            <a:r>
              <a:rPr lang="en-US"/>
              <a:t/>
            </a:r>
          </a:p>
          <a:p>
            <a:r>
              <a:rPr lang="en-US"/>
              <a:t>Identifying Significant Subspaces:</a:t>
            </a:r>
          </a:p>
          <a:p>
            <a:r>
              <a:rPr lang="en-US"/>
              <a:t>The goal is to find subspaces that are significant for characterizing outliers. These are dimensions in which the data exhibits local behaviors that deviate from the norm.</a:t>
            </a:r>
          </a:p>
          <a:p>
            <a:r>
              <a:rPr lang="en-US"/>
              <a:t>However, the challenge is that the number of possible subspaces increases exponentially with the number of dimensions, making it computationally expensive to examine all possible subspaces.</a:t>
            </a:r>
          </a:p>
          <a:p>
            <a:r>
              <a:rPr lang="en-US"/>
              <a:t/>
            </a:r>
          </a:p>
          <a:p>
            <a:r>
              <a:rPr lang="en-US"/>
              <a:t>Scalable Detection:</a:t>
            </a:r>
          </a:p>
          <a:p>
            <a:r>
              <a:rPr lang="en-US"/>
              <a:t>To address the scalability issue, methods have been developed that can efficiently search through the vast number of potential subspaces to identify those that are most relevant for detecting outliers.</a:t>
            </a:r>
          </a:p>
          <a:p>
            <a:r>
              <a:rPr lang="en-US"/>
              <a:t>These methods aim to capture the local behavior of data within subspaces where the effect of outliers is most pronounced.</a:t>
            </a:r>
          </a:p>
          <a:p>
            <a:r>
              <a:rPr lang="en-US"/>
              <a:t>Techniques such as random projection, feature selection, and ensemble learning can help in managing the dimensionality and finding outliers in a scalable manner.</a:t>
            </a:r>
          </a:p>
          <a:p>
            <a:r>
              <a:rPr lang="en-US"/>
              <a:t/>
            </a:r>
          </a:p>
          <a:p>
            <a:r>
              <a:rPr lang="en-US"/>
              <a:t>Local Outlier Factors:</a:t>
            </a:r>
          </a:p>
          <a:p>
            <a:r>
              <a:rPr lang="en-US"/>
              <a:t>In high dimensions, it might be more effective to use algorithms that consider the local density of points, such as the Local Outlier Factor (LOF). The LOF measures the local deviation of a given data point with respect to its neighbors, with the idea that outliers will have a substantially different density compared to their neighbors.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Modeling Normal Objects and Outliers:</a:t>
            </a:r>
          </a:p>
          <a:p>
            <a:r>
              <a:rPr lang="en-US"/>
              <a:t/>
            </a:r>
          </a:p>
          <a:p>
            <a:r>
              <a:rPr lang="en-US"/>
              <a:t>It can be challenging to create models that accurately represent both normal data points and outliers.</a:t>
            </a:r>
          </a:p>
          <a:p>
            <a:r>
              <a:rPr lang="en-US"/>
              <a:t>In many cases, it is difficult to define all possible normal cases due to the variability and complexity of data.</a:t>
            </a:r>
          </a:p>
          <a:p>
            <a:r>
              <a:rPr lang="en-US"/>
              <a:t>This complexity makes it hard to distinguish between data that is genuinely abnormal and data that is simply uncommon.</a:t>
            </a:r>
          </a:p>
          <a:p>
            <a:r>
              <a:rPr lang="en-US"/>
              <a:t/>
            </a:r>
          </a:p>
          <a:p>
            <a:r>
              <a:rPr lang="en-US"/>
              <a:t>Handling Noise in Outlier Detection:</a:t>
            </a:r>
          </a:p>
          <a:p>
            <a:r>
              <a:rPr lang="en-US"/>
              <a:t/>
            </a:r>
          </a:p>
          <a:p>
            <a:r>
              <a:rPr lang="en-US"/>
              <a:t>Noise can complicate outlier detection because it can obscure the boundary between normal data and actual outliers.</a:t>
            </a:r>
          </a:p>
          <a:p>
            <a:r>
              <a:rPr lang="en-US"/>
              <a:t>It's important to differentiate between noise – which might just be random variations or unexplained variations in the data – and true outliers, which could be indicative of a significant issue or event.</a:t>
            </a:r>
          </a:p>
          <a:p>
            <a:r>
              <a:rPr lang="en-US"/>
              <a:t>Noise can lead to false positives (normal points labeled as outliers) or false negatives (outliers labeled as normal).</a:t>
            </a:r>
          </a:p>
          <a:p>
            <a:r>
              <a:rPr lang="en-US"/>
              <a:t/>
            </a:r>
          </a:p>
          <a:p>
            <a:r>
              <a:rPr lang="en-US"/>
              <a:t/>
            </a:r>
          </a:p>
          <a:p>
            <a:r>
              <a:rPr lang="en-US"/>
              <a:t>Application-Specific Outlier Detection:</a:t>
            </a:r>
          </a:p>
          <a:p>
            <a:r>
              <a:rPr lang="en-US"/>
              <a:t/>
            </a:r>
          </a:p>
          <a:p>
            <a:r>
              <a:rPr lang="en-US"/>
              <a:t>Outlier detection must often be tailored to the specific context of the application, as what constitutes an outlier can vary greatly from one domain to another.</a:t>
            </a:r>
          </a:p>
          <a:p>
            <a:r>
              <a:rPr lang="en-US"/>
              <a:t>For example, outlier detection in clinical data (like identifying unusual patient results) requires a different approach than in marketing analysis (like spotting unusual purchasing behavior).</a:t>
            </a:r>
          </a:p>
          <a:p>
            <a:r>
              <a:rPr lang="en-US"/>
              <a:t>Each field may have its own definition of what is normal and what is an outlier, making it necessary to customize the detection methods accordingly.</a:t>
            </a:r>
          </a:p>
          <a:p>
            <a:r>
              <a:rPr lang="en-US"/>
              <a:t/>
            </a:r>
          </a:p>
          <a:p>
            <a:r>
              <a:rPr lang="en-US"/>
              <a:t>Handling Noise in Outlier Detection (Reiterated):</a:t>
            </a:r>
          </a:p>
          <a:p>
            <a:r>
              <a:rPr lang="en-US"/>
              <a:t/>
            </a:r>
          </a:p>
          <a:p>
            <a:r>
              <a:rPr lang="en-US"/>
              <a:t>Again, noise can make it hard to determine the line between normal behavior and outliers.</a:t>
            </a:r>
          </a:p>
          <a:p>
            <a:r>
              <a:rPr lang="en-US"/>
              <a:t>The presence of noise in the data may lead to a blurred distinction, making the outlier detection process more complex.</a:t>
            </a:r>
          </a:p>
          <a:p>
            <a:r>
              <a:rPr lang="en-US"/>
              <a:t>Effective noise management is crucial for maintaining the integrity of the outlier detection process.</a:t>
            </a:r>
          </a:p>
          <a:p>
            <a:r>
              <a:rPr lang="en-US"/>
              <a:t/>
            </a:r>
          </a:p>
          <a:p>
            <a:r>
              <a:rPr lang="en-US"/>
              <a:t>Understandability:</a:t>
            </a:r>
          </a:p>
          <a:p>
            <a:r>
              <a:rPr lang="en-US"/>
              <a:t/>
            </a:r>
          </a:p>
          <a:p>
            <a:r>
              <a:rPr lang="en-US"/>
              <a:t>When outliers are detected, it's important to provide justification for why they are considered outliers.</a:t>
            </a:r>
          </a:p>
          <a:p>
            <a:r>
              <a:rPr lang="en-US"/>
              <a:t>The degree of outlierness should be quantifiable to help understand how far from normal an outlier is.</a:t>
            </a:r>
          </a:p>
          <a:p>
            <a:r>
              <a:rPr lang="en-US"/>
              <a:t>Clear explanations for the designation of outliers help in making informed decisions, especially when it comes to determining whether to include or exclude them from further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Based on the Availability of User Labels:</a:t>
            </a:r>
          </a:p>
          <a:p>
            <a:r>
              <a:rPr lang="en-US"/>
              <a:t>Supervised: These methods require a labeled dataset with both normal cases and outliers to train the model. The model learns to distinguish between the two during the training process.</a:t>
            </a:r>
          </a:p>
          <a:p>
            <a:r>
              <a:rPr lang="en-US"/>
              <a:t>Semi-Supervised: This approach only requires labels for the normal data. The model is trained to recognize the patterns of normality, and anything that deviates significantly from this pattern is considered an outlier.</a:t>
            </a:r>
          </a:p>
          <a:p>
            <a:r>
              <a:rPr lang="en-US"/>
              <a:t>Unsupervised: No labels are needed for this method. The model attempts to understand the data's structure and identify outliers based on deviations from the established normal patterns.</a:t>
            </a:r>
          </a:p>
          <a:p>
            <a:r>
              <a:rPr lang="en-US"/>
              <a:t/>
            </a:r>
          </a:p>
          <a:p>
            <a:r>
              <a:rPr lang="en-US"/>
              <a:t>Based on Assumptions About Normal Data and Outliers:</a:t>
            </a:r>
          </a:p>
          <a:p>
            <a:r>
              <a:rPr lang="en-US"/>
              <a:t>Statistical (Model-Based): These methods assume that normal data follow some statistical distribution. Outliers are detected by identifying data points that have a low probability of belonging to the assumed distribution.</a:t>
            </a:r>
          </a:p>
          <a:p>
            <a:r>
              <a:rPr lang="en-US"/>
              <a:t>Proximity-Based: This approach relies on the proximity of data points to each other. Points that are far from their nearest neighbors are considered outliers.</a:t>
            </a:r>
          </a:p>
          <a:p>
            <a:r>
              <a:rPr lang="en-US"/>
              <a:t>Clustering-Based: In this method, data is grouped into clusters. Data points that do not belong to any cluster or are far from the centroids of their clusters are treated as outliers.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Distance-based:</a:t>
            </a:r>
          </a:p>
          <a:p>
            <a:r>
              <a:rPr lang="en-US"/>
              <a:t/>
            </a:r>
          </a:p>
          <a:p>
            <a:r>
              <a:rPr lang="en-US"/>
              <a:t>These methods define outliers as points that are far away from their neighbors.</a:t>
            </a:r>
          </a:p>
          <a:p>
            <a:r>
              <a:rPr lang="en-US"/>
              <a:t>One common technique is to calculate the distance to the </a:t>
            </a:r>
          </a:p>
          <a:p>
            <a:r>
              <a:rPr lang="en-US"/>
              <a:t>k-th nearest neighbor. If this distance exceeds a certain threshold, the data point can be considered an outlier.</a:t>
            </a:r>
          </a:p>
          <a:p>
            <a:r>
              <a:rPr lang="en-US"/>
              <a:t>Another variation is to look at the number of points within a certain radius (r) of a data point. If a point has significantly fewer neighbors within this radius than is typical for the dataset, it might be an outlier</a:t>
            </a:r>
          </a:p>
          <a:p>
            <a:r>
              <a:rPr lang="en-US"/>
              <a:t/>
            </a:r>
          </a:p>
          <a:p>
            <a:r>
              <a:rPr lang="en-US"/>
              <a:t>Density-based:</a:t>
            </a:r>
          </a:p>
          <a:p>
            <a:r>
              <a:rPr lang="en-US"/>
              <a:t/>
            </a:r>
          </a:p>
          <a:p>
            <a:r>
              <a:rPr lang="en-US"/>
              <a:t>Density-based methods contrast the density around a potential outlier with the density around its neighbors.</a:t>
            </a:r>
          </a:p>
          <a:p>
            <a:r>
              <a:rPr lang="en-US"/>
              <a:t>The basic idea is that the area around a normal data point is expected to have a similar density to the area around its neighbors, while the area around an outlier will have a much lower density.</a:t>
            </a:r>
          </a:p>
          <a:p>
            <a:r>
              <a:rPr lang="en-US"/>
              <a:t>This method is sensitive to regions of varying densities and is often used in datasets where the normal data points form clusters of varying shapes and sizes.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Non-membership to Any Cluster: If an object doesn't belong to any well-defined cluster, it may be considered an outlier. This means the point does not fall within the boundaries of any cluster formed from the data.</a:t>
            </a:r>
          </a:p>
          <a:p>
            <a:r>
              <a:rPr lang="en-US"/>
              <a:t>Distance from the Closest Cluster: An object may be considered an outlier if it is located far from the nearest cluster. Even if it's technically part of a cluster, its significant distance from the cluster center can still classify it as an outlier.</a:t>
            </a:r>
          </a:p>
          <a:p>
            <a:r>
              <a:rPr lang="en-US"/>
              <a:t>Membership in a Small or Sparse Cluster: Sometimes a point might be part of a cluster, but if this cluster contains very few points or the points are widely spread out (sparse), the entire cluster might be considered as a collection of outliers.</a:t>
            </a:r>
          </a:p>
          <a:p>
            <a:r>
              <a:rPr lang="en-US"/>
              <a:t/>
            </a:r>
          </a:p>
          <a:p>
            <a:r>
              <a:rPr lang="en-US"/>
              <a:t>These approaches often involve a training phase, where the clustering algorithm is applied to a training set to find patterns of normal data. The clusters that emerge from this process are considered representations of normal behavior.</a:t>
            </a:r>
          </a:p>
          <a:p>
            <a:r>
              <a:rPr lang="en-US"/>
              <a:t/>
            </a:r>
          </a:p>
          <a:p>
            <a:r>
              <a:rPr lang="en-US"/>
              <a:t>When new data points (objects) are observed, they are compared with the established clusters. If a new point falls significantly outside of these clusters, it can be flagged as an outlier. This comparison is usually based on the distance from the cluster centers or the density of the clusters.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Strengths:</a:t>
            </a:r>
          </a:p>
          <a:p>
            <a:r>
              <a:rPr lang="en-US"/>
              <a:t/>
            </a:r>
          </a:p>
          <a:p>
            <a:r>
              <a:rPr lang="en-US"/>
              <a:t>No Labels Required: These methods are unsupervised, so they don't require a labeled dataset. This makes them particularly useful when it is impractical or impossible to label data as normal or abnormal.</a:t>
            </a:r>
          </a:p>
          <a:p>
            <a:r>
              <a:rPr lang="en-US"/>
              <a:t>Support for Many Data Types: Clustering algorithms can often handle a variety of data types and structures, making them versatile for different kinds of datasets.</a:t>
            </a:r>
          </a:p>
          <a:p>
            <a:r>
              <a:rPr lang="en-US"/>
              <a:t>Clusters as Data Summaries: Clusters simplify the data by summarizing it into groups. This summary view can make it easier to understand and analyze the overall structure of the data.</a:t>
            </a:r>
          </a:p>
          <a:p>
            <a:r>
              <a:rPr lang="en-US"/>
              <a:t/>
            </a:r>
          </a:p>
          <a:p>
            <a:r>
              <a:rPr lang="en-US"/>
              <a:t>Efficiency in Comparison: Once clusters are formed, detecting outliers is relatively fast because it only requires comparing new objects to existing clusters rather than to every single data point.</a:t>
            </a:r>
          </a:p>
          <a:p>
            <a:r>
              <a:rPr lang="en-US"/>
              <a:t/>
            </a:r>
          </a:p>
          <a:p>
            <a:r>
              <a:rPr lang="en-US"/>
              <a:t>Weaknesses:</a:t>
            </a:r>
          </a:p>
          <a:p>
            <a:r>
              <a:rPr lang="en-US"/>
              <a:t/>
            </a:r>
          </a:p>
          <a:p>
            <a:r>
              <a:rPr lang="en-US"/>
              <a:t>Dependence on Clustering Method: The effectiveness of outlier detection is highly dependent on the chosen clustering algorithm. Some clustering methods may not perform well with certain data distributions or may be sensitive to the initial parameters.</a:t>
            </a:r>
          </a:p>
          <a:p>
            <a:r>
              <a:rPr lang="en-US"/>
              <a:t>High Computational Cost for Clustering: Finding clusters can be computationally intensive, especially with large datasets. This initial step can be a significant overhead.</a:t>
            </a:r>
          </a:p>
          <a:p>
            <a:r>
              <a:rPr lang="en-US"/>
              <a:t/>
            </a:r>
          </a:p>
          <a:p>
            <a:r>
              <a:rPr lang="en-US"/>
              <a:t>Fixed-Width Clustering to Reduce Costs: To address the high computational cost, some approaches, such as fixed-width clustering, have been developed. This method limits the size of clusters and can speed up the process by reducing the number of comparisons needed. However, it may not be as accurate or effective as other, more computationally intensive methods.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Brute-Force Approach:</a:t>
            </a:r>
          </a:p>
          <a:p>
            <a:r>
              <a:rPr lang="en-US"/>
              <a:t/>
            </a:r>
          </a:p>
          <a:p>
            <a:r>
              <a:rPr lang="en-US"/>
              <a:t>This method requires a dataset with labels for both normal and outlier data points.</a:t>
            </a:r>
          </a:p>
          <a:p>
            <a:r>
              <a:rPr lang="en-US"/>
              <a:t>A classification model is trained on this labeled data, learning to differentiate between the two categories.</a:t>
            </a:r>
          </a:p>
          <a:p>
            <a:r>
              <a:rPr lang="en-US"/>
              <a:t>However, this approach has some limitations. It may not perform well with highly skewed data where outliers are rare, which can lead to a model that is biased towards predicting the majority class. Additionally, it may not be effective at detecting new types of anomalies that were not present in the training data.</a:t>
            </a:r>
          </a:p>
          <a:p>
            <a:r>
              <a:rPr lang="en-US"/>
              <a:t/>
            </a:r>
          </a:p>
          <a:p>
            <a:r>
              <a:rPr lang="en-US"/>
              <a:t>One-Class Model:</a:t>
            </a:r>
          </a:p>
          <a:p>
            <a:r>
              <a:rPr lang="en-US"/>
              <a:t/>
            </a:r>
          </a:p>
          <a:p>
            <a:r>
              <a:rPr lang="en-US"/>
              <a:t>A one-class classifier is trained only on the normal data. The model's task is to learn the distribution of the normal class.</a:t>
            </a:r>
          </a:p>
          <a:p>
            <a:r>
              <a:rPr lang="en-US"/>
              <a:t>New data points that do not fit the learned distribution are considered outliers.</a:t>
            </a:r>
          </a:p>
          <a:p>
            <a:r>
              <a:rPr lang="en-US"/>
              <a:t>This approach is particularly useful when you have a lot of data for the normal case but very few examples of outliers.</a:t>
            </a:r>
          </a:p>
          <a:p>
            <a:r>
              <a:rPr lang="en-US"/>
              <a:t>One-class models are often used in situations where anomalies are not well-defined or are too rare to allow for a conventional supervised learning approach.</a:t>
            </a:r>
          </a:p>
          <a:p>
            <a:r>
              <a:rPr lang="en-US"/>
              <a:t/>
            </a:r>
          </a:p>
          <a:p>
            <a:r>
              <a:rPr lang="en-US"/>
              <a:t>In both cases, the success of the classification-based method heavily depends on the quality of the data and the features used to train the model. For the brute-force approach, a sufficiently representative set of outlier examples is crucial, while for the one-class model, the ability to capture the boundaries of normal behavior is key.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nitial Clustering Phase:</a:t>
            </a:r>
          </a:p>
          <a:p>
            <a:r>
              <a:rPr lang="en-US"/>
              <a:t>Perform clustering on the dataset to identify two types of clusters: a large cluster (C), which presumably contains the 'normal' data, and smaller clusters (CI), which may contain outliers.</a:t>
            </a:r>
          </a:p>
          <a:p>
            <a:r>
              <a:rPr lang="en-US"/>
              <a:t>Labeling:</a:t>
            </a:r>
          </a:p>
          <a:p>
            <a:r>
              <a:rPr lang="en-US"/>
              <a:t>Assign a 'normal' label to objects within the large cluster C, considering that these objects represent the majority pattern in the data.</a:t>
            </a:r>
          </a:p>
          <a:p>
            <a:r>
              <a:rPr lang="en-US"/>
              <a:t>Assign an 'outlier' label to objects within the small clusters CI, as these objects could represent deviations from the norm.</a:t>
            </a:r>
          </a:p>
          <a:p>
            <a:r>
              <a:rPr lang="en-US"/>
              <a:t/>
            </a:r>
          </a:p>
          <a:p>
            <a:r>
              <a:rPr lang="en-US"/>
              <a:t>One-Class Classification:</a:t>
            </a:r>
          </a:p>
          <a:p>
            <a:r>
              <a:rPr lang="en-US"/>
              <a:t>Train a one-class classification model on objects from the large cluster C. This model learns to recognize the pattern of the normal data.</a:t>
            </a:r>
          </a:p>
          <a:p>
            <a:r>
              <a:rPr lang="en-US"/>
              <a:t>Detection:</a:t>
            </a:r>
          </a:p>
          <a:p>
            <a:r>
              <a:rPr lang="en-US"/>
              <a:t>For new objects or those not included in the initial clustering, apply the one-class model to determine if they fit the pattern of the large cluster C.</a:t>
            </a:r>
          </a:p>
          <a:p>
            <a:r>
              <a:rPr lang="en-US"/>
              <a:t>Any object that does not fit into the one-class model's pattern (i.e., is sufficiently dissimilar from the large cluster C) is identified as an outlier.</a:t>
            </a:r>
          </a:p>
          <a:p>
            <a:r>
              <a:rPr lang="en-US"/>
              <a:t/>
            </a:r>
          </a:p>
          <a:p>
            <a:r>
              <a:rPr lang="en-US"/>
              <a:t>Semi-Supervised Learning:</a:t>
            </a:r>
          </a:p>
          <a:p>
            <a:r>
              <a:rPr lang="en-US"/>
              <a:t>This process is an example of semi-supervised learning because it involves using a large amount of unlabeled data (the initial clustering) and a small amount of labeled data (objects in CI given an outlier label) to train the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Context Identification:</a:t>
            </a:r>
          </a:p>
          <a:p>
            <a:r>
              <a:rPr lang="en-US"/>
              <a:t>First, clearly identify the context that is relevant for each object (denoted as </a:t>
            </a:r>
          </a:p>
          <a:p>
            <a:r>
              <a:rPr lang="en-US"/>
              <a:t>o). The context could be time, location, a specific group, or any other condition that can affect the data's interpretation.</a:t>
            </a:r>
          </a:p>
          <a:p>
            <a:r>
              <a:rPr lang="en-US"/>
              <a:t>Contextual Comparison:</a:t>
            </a:r>
          </a:p>
          <a:p>
            <a:r>
              <a:rPr lang="en-US"/>
              <a:t>Compare object </a:t>
            </a:r>
          </a:p>
          <a:p>
            <a:r>
              <a:rPr lang="en-US"/>
              <a:t>o with other objects within the same context. By doing this, you can assess whether </a:t>
            </a:r>
          </a:p>
          <a:p>
            <a:r>
              <a:rPr lang="en-US"/>
              <a:t>o is behaving similarly to its peers in the same situation or whether it stands out.</a:t>
            </a:r>
          </a:p>
          <a:p>
            <a:r>
              <a:rPr lang="en-US"/>
              <a:t>Conventional Outlier Detection:</a:t>
            </a:r>
          </a:p>
          <a:p>
            <a:r>
              <a:rPr lang="en-US"/>
              <a:t>Apply conventional outlier detection methods to the data, now segmented by context. This can include statistical tests, proximity-based methods, or any other appropriate outlier detection technique.</a:t>
            </a:r>
          </a:p>
          <a:p>
            <a:r>
              <a:rPr lang="en-US"/>
              <a:t/>
            </a:r>
          </a:p>
          <a:p>
            <a:r>
              <a:rPr lang="en-US"/>
              <a:t>Generalizing Context:</a:t>
            </a:r>
          </a:p>
          <a:p>
            <a:r>
              <a:rPr lang="en-US"/>
              <a:t>In cases where there are too few objects within the same context to make a reliable comparison, it may be necessary to generalize the context. For example, if you have very few customers in a certain age group, you might expand the age range to include more customers in the comparison.</a:t>
            </a:r>
          </a:p>
          <a:p>
            <a:r>
              <a:rPr lang="en-US"/>
              <a:t>Another example is geographic regions. If a particular region has too few data points, you might expand the area or combine it with neighboring regions to ensure a sufficient sample for comparison.</a:t>
            </a:r>
          </a:p>
          <a:p>
            <a:r>
              <a:rPr lang="en-US"/>
              <a:t/>
            </a:r>
          </a:p>
          <a:p>
            <a:r>
              <a:rPr lang="en-US"/>
              <a:t>Contextual Data Transformation:</a:t>
            </a:r>
          </a:p>
          <a:p>
            <a:r>
              <a:rPr lang="en-US"/>
              <a:t>When the context can be quantified or categorized, it may be possible to transform the data into a format that allows for conventional outlier detection methods. This could mean creating new features that represent the context or adjusting existing features to reflect the contextual information.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11.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12.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13.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14.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jpeg" Type="http://schemas.openxmlformats.org/officeDocument/2006/relationships/image"/><Relationship Id="rId4"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7.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grpSp>
        <p:nvGrpSpPr>
          <p:cNvPr name="Group 2" id="2"/>
          <p:cNvGrpSpPr/>
          <p:nvPr/>
        </p:nvGrpSpPr>
        <p:grpSpPr>
          <a:xfrm rot="0">
            <a:off x="2044862" y="2112284"/>
            <a:ext cx="14198277" cy="5046497"/>
            <a:chOff x="0" y="0"/>
            <a:chExt cx="18931036" cy="6728663"/>
          </a:xfrm>
        </p:grpSpPr>
        <p:sp>
          <p:nvSpPr>
            <p:cNvPr name="TextBox 3" id="3"/>
            <p:cNvSpPr txBox="true"/>
            <p:nvPr/>
          </p:nvSpPr>
          <p:spPr>
            <a:xfrm rot="0">
              <a:off x="0" y="666750"/>
              <a:ext cx="18931036" cy="5242982"/>
            </a:xfrm>
            <a:prstGeom prst="rect">
              <a:avLst/>
            </a:prstGeom>
          </p:spPr>
          <p:txBody>
            <a:bodyPr anchor="t" rtlCol="false" tIns="0" lIns="0" bIns="0" rIns="0">
              <a:spAutoFit/>
            </a:bodyPr>
            <a:lstStyle/>
            <a:p>
              <a:pPr algn="ctr">
                <a:lnSpc>
                  <a:spcPts val="13999"/>
                </a:lnSpc>
              </a:pPr>
              <a:r>
                <a:rPr lang="en-US" sz="17499">
                  <a:solidFill>
                    <a:srgbClr val="FFEC6A"/>
                  </a:solidFill>
                  <a:latin typeface="Darker Grotesque Bold"/>
                </a:rPr>
                <a:t>CSCI 4502/5502</a:t>
              </a:r>
            </a:p>
          </p:txBody>
        </p:sp>
        <p:sp>
          <p:nvSpPr>
            <p:cNvPr name="TextBox 4" id="4"/>
            <p:cNvSpPr txBox="true"/>
            <p:nvPr/>
          </p:nvSpPr>
          <p:spPr>
            <a:xfrm rot="0">
              <a:off x="143482" y="6101834"/>
              <a:ext cx="18644072" cy="626830"/>
            </a:xfrm>
            <a:prstGeom prst="rect">
              <a:avLst/>
            </a:prstGeom>
          </p:spPr>
          <p:txBody>
            <a:bodyPr anchor="t" rtlCol="false" tIns="0" lIns="0" bIns="0" rIns="0">
              <a:spAutoFit/>
            </a:bodyPr>
            <a:lstStyle/>
            <a:p>
              <a:pPr algn="ctr">
                <a:lnSpc>
                  <a:spcPts val="3634"/>
                </a:lnSpc>
              </a:pPr>
              <a:r>
                <a:rPr lang="en-US" sz="3160">
                  <a:solidFill>
                    <a:srgbClr val="FFEC6A"/>
                  </a:solidFill>
                  <a:latin typeface="Open Sauce"/>
                </a:rPr>
                <a:t>Data Mining - Fall 2023 - Lecture 18 </a:t>
              </a:r>
            </a:p>
          </p:txBody>
        </p:sp>
      </p:grpSp>
      <p:sp>
        <p:nvSpPr>
          <p:cNvPr name="Freeform 5" id="5"/>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6" id="6"/>
          <p:cNvSpPr txBox="true"/>
          <p:nvPr/>
        </p:nvSpPr>
        <p:spPr>
          <a:xfrm rot="0">
            <a:off x="7819653" y="7409403"/>
            <a:ext cx="2648694" cy="472694"/>
          </a:xfrm>
          <a:prstGeom prst="rect">
            <a:avLst/>
          </a:prstGeom>
        </p:spPr>
        <p:txBody>
          <a:bodyPr anchor="t" rtlCol="false" tIns="0" lIns="0" bIns="0" rIns="0">
            <a:spAutoFit/>
          </a:bodyPr>
          <a:lstStyle/>
          <a:p>
            <a:pPr algn="ctr">
              <a:lnSpc>
                <a:spcPts val="3870"/>
              </a:lnSpc>
              <a:spcBef>
                <a:spcPct val="0"/>
              </a:spcBef>
            </a:pPr>
            <a:r>
              <a:rPr lang="en-US" sz="2764">
                <a:solidFill>
                  <a:srgbClr val="FFEC6A"/>
                </a:solidFill>
                <a:latin typeface="Open Sauce"/>
              </a:rPr>
              <a:t>Ravi Starzl, PhD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TextBox 3" id="3"/>
          <p:cNvSpPr txBox="true"/>
          <p:nvPr/>
        </p:nvSpPr>
        <p:spPr>
          <a:xfrm rot="0">
            <a:off x="181485" y="3414346"/>
            <a:ext cx="13986736" cy="53304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Combine classification and clustering</a:t>
            </a:r>
          </a:p>
          <a:p>
            <a:pPr>
              <a:lnSpc>
                <a:spcPts val="3870"/>
              </a:lnSpc>
            </a:pPr>
          </a:p>
          <a:p>
            <a:pPr marL="596962" indent="-298481" lvl="1">
              <a:lnSpc>
                <a:spcPts val="3870"/>
              </a:lnSpc>
              <a:buFont typeface="Arial"/>
              <a:buChar char="•"/>
            </a:pPr>
            <a:r>
              <a:rPr lang="en-US" sz="2764">
                <a:solidFill>
                  <a:srgbClr val="FFFFFF"/>
                </a:solidFill>
                <a:latin typeface="Open Sauce"/>
              </a:rPr>
              <a:t>C</a:t>
            </a:r>
            <a:r>
              <a:rPr lang="en-US" sz="2764">
                <a:solidFill>
                  <a:srgbClr val="FFFFFF"/>
                </a:solidFill>
                <a:latin typeface="Open Sauce"/>
              </a:rPr>
              <a:t>lustering to find large cluster C &amp; small cluster CI</a:t>
            </a:r>
          </a:p>
          <a:p>
            <a:pPr>
              <a:lnSpc>
                <a:spcPts val="3870"/>
              </a:lnSpc>
            </a:pPr>
          </a:p>
          <a:p>
            <a:pPr marL="596962" indent="-298481" lvl="1">
              <a:lnSpc>
                <a:spcPts val="3870"/>
              </a:lnSpc>
              <a:buFont typeface="Arial"/>
              <a:buChar char="•"/>
            </a:pPr>
            <a:r>
              <a:rPr lang="en-US" sz="2764">
                <a:solidFill>
                  <a:srgbClr val="FFFFFF"/>
                </a:solidFill>
                <a:latin typeface="Open Sauce"/>
              </a:rPr>
              <a:t>C: obis w/ normal label</a:t>
            </a:r>
          </a:p>
          <a:p>
            <a:pPr>
              <a:lnSpc>
                <a:spcPts val="3870"/>
              </a:lnSpc>
            </a:pPr>
          </a:p>
          <a:p>
            <a:pPr marL="596962" indent="-298481" lvl="1">
              <a:lnSpc>
                <a:spcPts val="3870"/>
              </a:lnSpc>
              <a:buFont typeface="Arial"/>
              <a:buChar char="•"/>
            </a:pPr>
            <a:r>
              <a:rPr lang="en-US" sz="2764">
                <a:solidFill>
                  <a:srgbClr val="FFFFFF"/>
                </a:solidFill>
                <a:latin typeface="Open Sauce"/>
                <a:ea typeface="Open Sauce"/>
              </a:rPr>
              <a:t>﻿One-class model from C</a:t>
            </a:r>
          </a:p>
          <a:p>
            <a:pPr>
              <a:lnSpc>
                <a:spcPts val="3870"/>
              </a:lnSpc>
            </a:pPr>
          </a:p>
          <a:p>
            <a:pPr marL="596962" indent="-298481" lvl="1">
              <a:lnSpc>
                <a:spcPts val="3870"/>
              </a:lnSpc>
              <a:buFont typeface="Arial"/>
              <a:buChar char="•"/>
            </a:pPr>
            <a:r>
              <a:rPr lang="en-US" sz="2764">
                <a:solidFill>
                  <a:srgbClr val="FFFFFF"/>
                </a:solidFill>
                <a:latin typeface="Open Sauce"/>
              </a:rPr>
              <a:t>CI: obs wl outlier label</a:t>
            </a:r>
          </a:p>
          <a:p>
            <a:pPr>
              <a:lnSpc>
                <a:spcPts val="3870"/>
              </a:lnSpc>
            </a:pPr>
          </a:p>
          <a:p>
            <a:pPr algn="l" marL="596962" indent="-298481" lvl="1">
              <a:lnSpc>
                <a:spcPts val="3870"/>
              </a:lnSpc>
              <a:buFont typeface="Arial"/>
              <a:buChar char="•"/>
            </a:pPr>
            <a:r>
              <a:rPr lang="en-US" sz="2764">
                <a:solidFill>
                  <a:srgbClr val="FFFFFF"/>
                </a:solidFill>
                <a:latin typeface="Open Sauce"/>
              </a:rPr>
              <a:t>Any obj not in C's model: identify as outlier</a:t>
            </a:r>
          </a:p>
        </p:txBody>
      </p:sp>
      <p:sp>
        <p:nvSpPr>
          <p:cNvPr name="Freeform 4" id="4"/>
          <p:cNvSpPr/>
          <p:nvPr/>
        </p:nvSpPr>
        <p:spPr>
          <a:xfrm flipH="false" flipV="false" rot="0">
            <a:off x="12458694" y="2925826"/>
            <a:ext cx="4947725" cy="5766659"/>
          </a:xfrm>
          <a:custGeom>
            <a:avLst/>
            <a:gdLst/>
            <a:ahLst/>
            <a:cxnLst/>
            <a:rect r="r" b="b" t="t" l="l"/>
            <a:pathLst>
              <a:path h="5766659" w="4947725">
                <a:moveTo>
                  <a:pt x="0" y="0"/>
                </a:moveTo>
                <a:lnTo>
                  <a:pt x="4947725" y="0"/>
                </a:lnTo>
                <a:lnTo>
                  <a:pt x="4947725" y="5766659"/>
                </a:lnTo>
                <a:lnTo>
                  <a:pt x="0" y="5766659"/>
                </a:lnTo>
                <a:lnTo>
                  <a:pt x="0" y="0"/>
                </a:lnTo>
                <a:close/>
              </a:path>
            </a:pathLst>
          </a:custGeom>
          <a:blipFill>
            <a:blip r:embed="rId4"/>
            <a:stretch>
              <a:fillRect l="0" t="0" r="0" b="0"/>
            </a:stretch>
          </a:blipFill>
        </p:spPr>
      </p:sp>
      <p:sp>
        <p:nvSpPr>
          <p:cNvPr name="TextBox 5" id="5"/>
          <p:cNvSpPr txBox="true"/>
          <p:nvPr/>
        </p:nvSpPr>
        <p:spPr>
          <a:xfrm rot="0">
            <a:off x="1228064" y="728662"/>
            <a:ext cx="13704493" cy="2448689"/>
          </a:xfrm>
          <a:prstGeom prst="rect">
            <a:avLst/>
          </a:prstGeom>
        </p:spPr>
        <p:txBody>
          <a:bodyPr anchor="t" rtlCol="false" tIns="0" lIns="0" bIns="0" rIns="0">
            <a:spAutoFit/>
          </a:bodyPr>
          <a:lstStyle/>
          <a:p>
            <a:pPr>
              <a:lnSpc>
                <a:spcPts val="9243"/>
              </a:lnSpc>
            </a:pPr>
            <a:r>
              <a:rPr lang="en-US" sz="10270">
                <a:solidFill>
                  <a:srgbClr val="FFEC6A"/>
                </a:solidFill>
                <a:latin typeface="Darker Grotesque Bold"/>
              </a:rPr>
              <a:t>Semi-supervised Learning</a:t>
            </a:r>
          </a:p>
          <a:p>
            <a:pPr algn="l" marL="0" indent="0" lvl="1">
              <a:lnSpc>
                <a:spcPts val="9243"/>
              </a:lnSpc>
              <a:spcBef>
                <a:spcPct val="0"/>
              </a:spcBef>
            </a:pP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9824013" y="-498556"/>
            <a:ext cx="8463987" cy="10785556"/>
          </a:xfrm>
          <a:custGeom>
            <a:avLst/>
            <a:gdLst/>
            <a:ahLst/>
            <a:cxnLst/>
            <a:rect r="r" b="b" t="t" l="l"/>
            <a:pathLst>
              <a:path h="10785556" w="8463987">
                <a:moveTo>
                  <a:pt x="0" y="0"/>
                </a:moveTo>
                <a:lnTo>
                  <a:pt x="8463987" y="0"/>
                </a:lnTo>
                <a:lnTo>
                  <a:pt x="8463987" y="10785556"/>
                </a:lnTo>
                <a:lnTo>
                  <a:pt x="0" y="10785556"/>
                </a:lnTo>
                <a:lnTo>
                  <a:pt x="0" y="0"/>
                </a:lnTo>
                <a:close/>
              </a:path>
            </a:pathLst>
          </a:custGeom>
          <a:blipFill>
            <a:blip r:embed="rId4"/>
            <a:stretch>
              <a:fillRect l="-51668" t="0" r="-29081" b="0"/>
            </a:stretch>
          </a:blipFill>
        </p:spPr>
      </p:sp>
      <p:sp>
        <p:nvSpPr>
          <p:cNvPr name="TextBox 4" id="4"/>
          <p:cNvSpPr txBox="true"/>
          <p:nvPr/>
        </p:nvSpPr>
        <p:spPr>
          <a:xfrm rot="0">
            <a:off x="80441" y="1092844"/>
            <a:ext cx="10072406" cy="3620264"/>
          </a:xfrm>
          <a:prstGeom prst="rect">
            <a:avLst/>
          </a:prstGeom>
        </p:spPr>
        <p:txBody>
          <a:bodyPr anchor="t" rtlCol="false" tIns="0" lIns="0" bIns="0" rIns="0">
            <a:spAutoFit/>
          </a:bodyPr>
          <a:lstStyle/>
          <a:p>
            <a:pPr>
              <a:lnSpc>
                <a:spcPts val="9243"/>
              </a:lnSpc>
            </a:pPr>
            <a:r>
              <a:rPr lang="en-US" sz="10270">
                <a:solidFill>
                  <a:srgbClr val="FFEC6A"/>
                </a:solidFill>
                <a:latin typeface="Darker Grotesque Bold"/>
              </a:rPr>
              <a:t>Contextual Outliers (1)</a:t>
            </a:r>
          </a:p>
          <a:p>
            <a:pPr algn="l" marL="0" indent="0" lvl="1">
              <a:lnSpc>
                <a:spcPts val="9243"/>
              </a:lnSpc>
              <a:spcBef>
                <a:spcPct val="0"/>
              </a:spcBef>
            </a:pPr>
          </a:p>
        </p:txBody>
      </p:sp>
      <p:sp>
        <p:nvSpPr>
          <p:cNvPr name="TextBox 5" id="5"/>
          <p:cNvSpPr txBox="true"/>
          <p:nvPr/>
        </p:nvSpPr>
        <p:spPr>
          <a:xfrm rot="0">
            <a:off x="409276" y="3812349"/>
            <a:ext cx="9414736" cy="58162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Transform to </a:t>
            </a:r>
            <a:r>
              <a:rPr lang="en-US" sz="2764">
                <a:solidFill>
                  <a:srgbClr val="FFFFFF"/>
                </a:solidFill>
                <a:latin typeface="Open Sauce"/>
              </a:rPr>
              <a:t>conventional outlier detection if the contexts can be clearly identified</a:t>
            </a:r>
          </a:p>
          <a:p>
            <a:pPr marL="1193925" indent="-397975" lvl="2">
              <a:lnSpc>
                <a:spcPts val="3870"/>
              </a:lnSpc>
              <a:buFont typeface="Arial"/>
              <a:buChar char="⚬"/>
            </a:pPr>
            <a:r>
              <a:rPr lang="en-US" sz="2764">
                <a:solidFill>
                  <a:srgbClr val="FFFFFF"/>
                </a:solidFill>
                <a:latin typeface="Open Sauce"/>
              </a:rPr>
              <a:t>identify the context of o</a:t>
            </a:r>
          </a:p>
          <a:p>
            <a:pPr marL="1193925" indent="-397975" lvl="2">
              <a:lnSpc>
                <a:spcPts val="3870"/>
              </a:lnSpc>
              <a:buFont typeface="Arial"/>
              <a:buChar char="⚬"/>
            </a:pPr>
            <a:r>
              <a:rPr lang="en-US" sz="2764">
                <a:solidFill>
                  <a:srgbClr val="FFFFFF"/>
                </a:solidFill>
                <a:latin typeface="Open Sauce"/>
              </a:rPr>
              <a:t>compare o wl others in the same context</a:t>
            </a:r>
          </a:p>
          <a:p>
            <a:pPr marL="1193925" indent="-397975" lvl="2">
              <a:lnSpc>
                <a:spcPts val="3870"/>
              </a:lnSpc>
              <a:buFont typeface="Arial"/>
              <a:buChar char="⚬"/>
            </a:pPr>
            <a:r>
              <a:rPr lang="en-US" sz="2764">
                <a:solidFill>
                  <a:srgbClr val="FFFFFF"/>
                </a:solidFill>
                <a:latin typeface="Open Sauce"/>
              </a:rPr>
              <a:t>use conventional outlierdetection </a:t>
            </a:r>
          </a:p>
          <a:p>
            <a:pPr>
              <a:lnSpc>
                <a:spcPts val="3870"/>
              </a:lnSpc>
            </a:pPr>
          </a:p>
          <a:p>
            <a:pPr marL="596962" indent="-298481" lvl="1">
              <a:lnSpc>
                <a:spcPts val="3870"/>
              </a:lnSpc>
              <a:buFont typeface="Arial"/>
              <a:buChar char="•"/>
            </a:pPr>
            <a:r>
              <a:rPr lang="en-US" sz="2764">
                <a:solidFill>
                  <a:srgbClr val="FFFFFF"/>
                </a:solidFill>
                <a:latin typeface="Open Sauce"/>
              </a:rPr>
              <a:t>Generalize context if too few obiects in the same context</a:t>
            </a:r>
          </a:p>
          <a:p>
            <a:pPr marL="1193925" indent="-397975" lvl="2">
              <a:lnSpc>
                <a:spcPts val="3870"/>
              </a:lnSpc>
              <a:buFont typeface="Arial"/>
              <a:buChar char="⚬"/>
            </a:pPr>
            <a:r>
              <a:rPr lang="en-US" sz="2764">
                <a:solidFill>
                  <a:srgbClr val="FFFFFF"/>
                </a:solidFill>
                <a:latin typeface="Open Sauce"/>
              </a:rPr>
              <a:t>e.g., customers by age group</a:t>
            </a:r>
          </a:p>
          <a:p>
            <a:pPr marL="1193925" indent="-397975" lvl="2">
              <a:lnSpc>
                <a:spcPts val="3870"/>
              </a:lnSpc>
              <a:buFont typeface="Arial"/>
              <a:buChar char="⚬"/>
            </a:pPr>
            <a:r>
              <a:rPr lang="en-US" sz="2764">
                <a:solidFill>
                  <a:srgbClr val="FFFFFF"/>
                </a:solidFill>
                <a:latin typeface="Open Sauce"/>
              </a:rPr>
              <a:t>e.g., by geographic region</a:t>
            </a:r>
          </a:p>
          <a:p>
            <a:pPr>
              <a:lnSpc>
                <a:spcPts val="3870"/>
              </a:lnSpc>
            </a:pPr>
          </a:p>
          <a:p>
            <a:pPr algn="l">
              <a:lnSpc>
                <a:spcPts val="3870"/>
              </a:lnSpc>
            </a:pP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214781" y="0"/>
            <a:ext cx="8624963" cy="10287000"/>
          </a:xfrm>
          <a:custGeom>
            <a:avLst/>
            <a:gdLst/>
            <a:ahLst/>
            <a:cxnLst/>
            <a:rect r="r" b="b" t="t" l="l"/>
            <a:pathLst>
              <a:path h="10287000" w="8624963">
                <a:moveTo>
                  <a:pt x="0" y="0"/>
                </a:moveTo>
                <a:lnTo>
                  <a:pt x="8624963" y="0"/>
                </a:lnTo>
                <a:lnTo>
                  <a:pt x="8624963" y="10287000"/>
                </a:lnTo>
                <a:lnTo>
                  <a:pt x="0" y="10287000"/>
                </a:lnTo>
                <a:lnTo>
                  <a:pt x="0" y="0"/>
                </a:lnTo>
                <a:close/>
              </a:path>
            </a:pathLst>
          </a:custGeom>
          <a:blipFill>
            <a:blip r:embed="rId4"/>
            <a:stretch>
              <a:fillRect l="-39186" t="0" r="-30291" b="0"/>
            </a:stretch>
          </a:blipFill>
        </p:spPr>
      </p:sp>
      <p:sp>
        <p:nvSpPr>
          <p:cNvPr name="TextBox 4" id="4"/>
          <p:cNvSpPr txBox="true"/>
          <p:nvPr/>
        </p:nvSpPr>
        <p:spPr>
          <a:xfrm rot="0">
            <a:off x="0" y="1314450"/>
            <a:ext cx="9588357" cy="3620264"/>
          </a:xfrm>
          <a:prstGeom prst="rect">
            <a:avLst/>
          </a:prstGeom>
        </p:spPr>
        <p:txBody>
          <a:bodyPr anchor="t" rtlCol="false" tIns="0" lIns="0" bIns="0" rIns="0">
            <a:spAutoFit/>
          </a:bodyPr>
          <a:lstStyle/>
          <a:p>
            <a:pPr>
              <a:lnSpc>
                <a:spcPts val="9243"/>
              </a:lnSpc>
            </a:pPr>
            <a:r>
              <a:rPr lang="en-US" sz="10270">
                <a:solidFill>
                  <a:srgbClr val="FFEC6A"/>
                </a:solidFill>
                <a:latin typeface="Darker Grotesque Bold"/>
              </a:rPr>
              <a:t>Contextual Outliers (2)</a:t>
            </a:r>
          </a:p>
          <a:p>
            <a:pPr algn="l" marL="0" indent="0" lvl="1">
              <a:lnSpc>
                <a:spcPts val="9243"/>
              </a:lnSpc>
              <a:spcBef>
                <a:spcPct val="0"/>
              </a:spcBef>
            </a:pPr>
          </a:p>
        </p:txBody>
      </p:sp>
      <p:sp>
        <p:nvSpPr>
          <p:cNvPr name="TextBox 5" id="5"/>
          <p:cNvSpPr txBox="true"/>
          <p:nvPr/>
        </p:nvSpPr>
        <p:spPr>
          <a:xfrm rot="0">
            <a:off x="86810" y="4438786"/>
            <a:ext cx="10127971" cy="43588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Modeling normal behavior with respect </a:t>
            </a:r>
            <a:r>
              <a:rPr lang="en-US" sz="2764">
                <a:solidFill>
                  <a:srgbClr val="FFFFFF"/>
                </a:solidFill>
                <a:latin typeface="Open Sauce"/>
              </a:rPr>
              <a:t>to contexts</a:t>
            </a:r>
          </a:p>
          <a:p>
            <a:pPr>
              <a:lnSpc>
                <a:spcPts val="3870"/>
              </a:lnSpc>
            </a:pPr>
          </a:p>
          <a:p>
            <a:pPr marL="596962" indent="-298481" lvl="1">
              <a:lnSpc>
                <a:spcPts val="3870"/>
              </a:lnSpc>
              <a:buFont typeface="Arial"/>
              <a:buChar char="•"/>
            </a:pPr>
            <a:r>
              <a:rPr lang="en-US" sz="2764">
                <a:solidFill>
                  <a:srgbClr val="FFFFFF"/>
                </a:solidFill>
                <a:latin typeface="Open Sauce"/>
              </a:rPr>
              <a:t>Contextual attributes =&gt; behavior attributes</a:t>
            </a:r>
          </a:p>
          <a:p>
            <a:pPr marL="1193925" indent="-397975" lvl="2">
              <a:lnSpc>
                <a:spcPts val="3870"/>
              </a:lnSpc>
              <a:buFont typeface="Arial"/>
              <a:buChar char="⚬"/>
            </a:pPr>
            <a:r>
              <a:rPr lang="en-US" sz="2764">
                <a:solidFill>
                  <a:srgbClr val="FFFFFF"/>
                </a:solidFill>
                <a:latin typeface="Open Sauce"/>
              </a:rPr>
              <a:t>mixture model U on contextual attributes</a:t>
            </a:r>
          </a:p>
          <a:p>
            <a:pPr marL="1193925" indent="-397975" lvl="2">
              <a:lnSpc>
                <a:spcPts val="3870"/>
              </a:lnSpc>
              <a:buFont typeface="Arial"/>
              <a:buChar char="⚬"/>
            </a:pPr>
            <a:r>
              <a:rPr lang="en-US" sz="2764">
                <a:solidFill>
                  <a:srgbClr val="FFFFFF"/>
                </a:solidFill>
                <a:latin typeface="Open Sauce"/>
              </a:rPr>
              <a:t>mixture model V on behavior attributes</a:t>
            </a:r>
          </a:p>
          <a:p>
            <a:pPr marL="1193925" indent="-397975" lvl="2">
              <a:lnSpc>
                <a:spcPts val="3870"/>
              </a:lnSpc>
              <a:buFont typeface="Arial"/>
              <a:buChar char="⚬"/>
            </a:pPr>
            <a:r>
              <a:rPr lang="en-US" sz="2764">
                <a:solidFill>
                  <a:srgbClr val="FFFFFF"/>
                </a:solidFill>
                <a:latin typeface="Open Sauce"/>
              </a:rPr>
              <a:t>p(V_i|U_j)</a:t>
            </a:r>
          </a:p>
          <a:p>
            <a:pPr>
              <a:lnSpc>
                <a:spcPts val="3870"/>
              </a:lnSpc>
            </a:pPr>
          </a:p>
          <a:p>
            <a:pPr marL="596962" indent="-298481" lvl="1">
              <a:lnSpc>
                <a:spcPts val="3870"/>
              </a:lnSpc>
              <a:buFont typeface="Arial"/>
              <a:buChar char="•"/>
            </a:pPr>
            <a:r>
              <a:rPr lang="en-US" sz="2764">
                <a:solidFill>
                  <a:srgbClr val="FFFFFF"/>
                </a:solidFill>
                <a:latin typeface="Open Sauce"/>
              </a:rPr>
              <a:t>Approaches</a:t>
            </a:r>
          </a:p>
          <a:p>
            <a:pPr algn="l" marL="1193925" indent="-397975" lvl="2">
              <a:lnSpc>
                <a:spcPts val="3870"/>
              </a:lnSpc>
              <a:buFont typeface="Arial"/>
              <a:buChar char="⚬"/>
            </a:pPr>
            <a:r>
              <a:rPr lang="en-US" sz="2764">
                <a:solidFill>
                  <a:srgbClr val="FFFFFF"/>
                </a:solidFill>
                <a:latin typeface="Open Sauce"/>
              </a:rPr>
              <a:t>regression, Markov models, finite state automaton</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731719" y="0"/>
            <a:ext cx="8697927" cy="10287000"/>
          </a:xfrm>
          <a:custGeom>
            <a:avLst/>
            <a:gdLst/>
            <a:ahLst/>
            <a:cxnLst/>
            <a:rect r="r" b="b" t="t" l="l"/>
            <a:pathLst>
              <a:path h="10287000" w="8697927">
                <a:moveTo>
                  <a:pt x="0" y="0"/>
                </a:moveTo>
                <a:lnTo>
                  <a:pt x="8697927" y="0"/>
                </a:lnTo>
                <a:lnTo>
                  <a:pt x="8697927" y="10287000"/>
                </a:lnTo>
                <a:lnTo>
                  <a:pt x="0" y="10287000"/>
                </a:lnTo>
                <a:lnTo>
                  <a:pt x="0" y="0"/>
                </a:lnTo>
                <a:close/>
              </a:path>
            </a:pathLst>
          </a:custGeom>
          <a:blipFill>
            <a:blip r:embed="rId4"/>
            <a:stretch>
              <a:fillRect l="-31073" t="0" r="-30800" b="0"/>
            </a:stretch>
          </a:blipFill>
        </p:spPr>
      </p:sp>
      <p:sp>
        <p:nvSpPr>
          <p:cNvPr name="TextBox 4" id="4"/>
          <p:cNvSpPr txBox="true"/>
          <p:nvPr/>
        </p:nvSpPr>
        <p:spPr>
          <a:xfrm rot="0">
            <a:off x="322466" y="592135"/>
            <a:ext cx="9588357" cy="3620264"/>
          </a:xfrm>
          <a:prstGeom prst="rect">
            <a:avLst/>
          </a:prstGeom>
        </p:spPr>
        <p:txBody>
          <a:bodyPr anchor="t" rtlCol="false" tIns="0" lIns="0" bIns="0" rIns="0">
            <a:spAutoFit/>
          </a:bodyPr>
          <a:lstStyle/>
          <a:p>
            <a:pPr>
              <a:lnSpc>
                <a:spcPts val="9243"/>
              </a:lnSpc>
            </a:pPr>
            <a:r>
              <a:rPr lang="en-US" sz="10270">
                <a:solidFill>
                  <a:srgbClr val="FFEC6A"/>
                </a:solidFill>
                <a:latin typeface="Darker Grotesque Bold"/>
              </a:rPr>
              <a:t>Collective Outliers (1)</a:t>
            </a:r>
          </a:p>
          <a:p>
            <a:pPr algn="l" marL="0" indent="0" lvl="1">
              <a:lnSpc>
                <a:spcPts val="9243"/>
              </a:lnSpc>
              <a:spcBef>
                <a:spcPct val="0"/>
              </a:spcBef>
            </a:pPr>
          </a:p>
        </p:txBody>
      </p:sp>
      <p:sp>
        <p:nvSpPr>
          <p:cNvPr name="TextBox 5" id="5"/>
          <p:cNvSpPr txBox="true"/>
          <p:nvPr/>
        </p:nvSpPr>
        <p:spPr>
          <a:xfrm rot="0">
            <a:off x="322466" y="3291459"/>
            <a:ext cx="9952025" cy="67877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Objects as a group deviate significantly from the entire data set</a:t>
            </a:r>
          </a:p>
          <a:p>
            <a:pPr>
              <a:lnSpc>
                <a:spcPts val="3870"/>
              </a:lnSpc>
            </a:pPr>
          </a:p>
          <a:p>
            <a:pPr marL="596962" indent="-298481" lvl="1">
              <a:lnSpc>
                <a:spcPts val="3870"/>
              </a:lnSpc>
              <a:buFont typeface="Arial"/>
              <a:buChar char="•"/>
            </a:pPr>
            <a:r>
              <a:rPr lang="en-US" sz="2764">
                <a:solidFill>
                  <a:srgbClr val="FFFFFF"/>
                </a:solidFill>
                <a:latin typeface="Open Sauce"/>
              </a:rPr>
              <a:t>Need to examine structures, i.e., relationships between multiple data obiects</a:t>
            </a:r>
          </a:p>
          <a:p>
            <a:pPr marL="1193925" indent="-397975" lvl="2">
              <a:lnSpc>
                <a:spcPts val="3870"/>
              </a:lnSpc>
              <a:buFont typeface="Arial"/>
              <a:buChar char="⚬"/>
            </a:pPr>
            <a:r>
              <a:rPr lang="en-US" sz="2764">
                <a:solidFill>
                  <a:srgbClr val="FFFFFF"/>
                </a:solidFill>
                <a:latin typeface="Open Sauce"/>
              </a:rPr>
              <a:t>e.g., temporal, spatial, graph/ network</a:t>
            </a:r>
          </a:p>
          <a:p>
            <a:pPr>
              <a:lnSpc>
                <a:spcPts val="3870"/>
              </a:lnSpc>
            </a:pPr>
          </a:p>
          <a:p>
            <a:pPr marL="596962" indent="-298481" lvl="1">
              <a:lnSpc>
                <a:spcPts val="3870"/>
              </a:lnSpc>
              <a:buFont typeface="Arial"/>
              <a:buChar char="•"/>
            </a:pPr>
            <a:r>
              <a:rPr lang="en-US" sz="2764">
                <a:solidFill>
                  <a:srgbClr val="FFFFFF"/>
                </a:solidFill>
                <a:latin typeface="Open Sauce"/>
              </a:rPr>
              <a:t>Different from contextual outlier detection</a:t>
            </a:r>
          </a:p>
          <a:p>
            <a:pPr marL="1193925" indent="-397975" lvl="2">
              <a:lnSpc>
                <a:spcPts val="3870"/>
              </a:lnSpc>
              <a:buFont typeface="Arial"/>
              <a:buChar char="⚬"/>
            </a:pPr>
            <a:r>
              <a:rPr lang="en-US" sz="2764">
                <a:solidFill>
                  <a:srgbClr val="FFFFFF"/>
                </a:solidFill>
                <a:latin typeface="Open Sauce"/>
              </a:rPr>
              <a:t>structures are often not explicitly defined</a:t>
            </a:r>
          </a:p>
          <a:p>
            <a:pPr>
              <a:lnSpc>
                <a:spcPts val="3870"/>
              </a:lnSpc>
            </a:pPr>
          </a:p>
          <a:p>
            <a:pPr marL="596962" indent="-298481" lvl="1">
              <a:lnSpc>
                <a:spcPts val="3870"/>
              </a:lnSpc>
              <a:buFont typeface="Arial"/>
              <a:buChar char="•"/>
            </a:pPr>
            <a:r>
              <a:rPr lang="en-US" sz="2764">
                <a:solidFill>
                  <a:srgbClr val="FFFFFF"/>
                </a:solidFill>
                <a:latin typeface="Open Sauce"/>
              </a:rPr>
              <a:t>Reduce to conventional outlier detection</a:t>
            </a:r>
          </a:p>
          <a:p>
            <a:pPr marL="1193925" indent="-397975" lvl="2">
              <a:lnSpc>
                <a:spcPts val="3870"/>
              </a:lnSpc>
              <a:buFont typeface="Arial"/>
              <a:buChar char="⚬"/>
            </a:pPr>
            <a:r>
              <a:rPr lang="en-US" sz="2764">
                <a:solidFill>
                  <a:srgbClr val="FFFFFF"/>
                </a:solidFill>
                <a:latin typeface="Open Sauce"/>
              </a:rPr>
              <a:t>structure unit ==&gt; "super" data obiect</a:t>
            </a:r>
          </a:p>
          <a:p>
            <a:pPr>
              <a:lnSpc>
                <a:spcPts val="3870"/>
              </a:lnSpc>
            </a:pPr>
          </a:p>
          <a:p>
            <a:pPr algn="l">
              <a:lnSpc>
                <a:spcPts val="3870"/>
              </a:lnSpc>
            </a:pP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9910823" y="0"/>
            <a:ext cx="9710816" cy="10287000"/>
          </a:xfrm>
          <a:custGeom>
            <a:avLst/>
            <a:gdLst/>
            <a:ahLst/>
            <a:cxnLst/>
            <a:rect r="r" b="b" t="t" l="l"/>
            <a:pathLst>
              <a:path h="10287000" w="9710816">
                <a:moveTo>
                  <a:pt x="0" y="0"/>
                </a:moveTo>
                <a:lnTo>
                  <a:pt x="9710816" y="0"/>
                </a:lnTo>
                <a:lnTo>
                  <a:pt x="9710816" y="10287000"/>
                </a:lnTo>
                <a:lnTo>
                  <a:pt x="0" y="10287000"/>
                </a:lnTo>
                <a:lnTo>
                  <a:pt x="0" y="0"/>
                </a:lnTo>
                <a:close/>
              </a:path>
            </a:pathLst>
          </a:custGeom>
          <a:blipFill>
            <a:blip r:embed="rId4"/>
            <a:stretch>
              <a:fillRect l="-20076" t="0" r="-38922" b="0"/>
            </a:stretch>
          </a:blipFill>
        </p:spPr>
      </p:sp>
      <p:sp>
        <p:nvSpPr>
          <p:cNvPr name="TextBox 4" id="4"/>
          <p:cNvSpPr txBox="true"/>
          <p:nvPr/>
        </p:nvSpPr>
        <p:spPr>
          <a:xfrm rot="0">
            <a:off x="322466" y="592135"/>
            <a:ext cx="9588357" cy="3620264"/>
          </a:xfrm>
          <a:prstGeom prst="rect">
            <a:avLst/>
          </a:prstGeom>
        </p:spPr>
        <p:txBody>
          <a:bodyPr anchor="t" rtlCol="false" tIns="0" lIns="0" bIns="0" rIns="0">
            <a:spAutoFit/>
          </a:bodyPr>
          <a:lstStyle/>
          <a:p>
            <a:pPr>
              <a:lnSpc>
                <a:spcPts val="9243"/>
              </a:lnSpc>
            </a:pPr>
            <a:r>
              <a:rPr lang="en-US" sz="10270">
                <a:solidFill>
                  <a:srgbClr val="FFEC6A"/>
                </a:solidFill>
                <a:latin typeface="Darker Grotesque Bold"/>
              </a:rPr>
              <a:t>Collective Outliers (2)</a:t>
            </a:r>
          </a:p>
          <a:p>
            <a:pPr algn="l" marL="0" indent="0" lvl="1">
              <a:lnSpc>
                <a:spcPts val="9243"/>
              </a:lnSpc>
              <a:spcBef>
                <a:spcPct val="0"/>
              </a:spcBef>
            </a:pPr>
          </a:p>
        </p:txBody>
      </p:sp>
      <p:sp>
        <p:nvSpPr>
          <p:cNvPr name="TextBox 5" id="5"/>
          <p:cNvSpPr txBox="true"/>
          <p:nvPr/>
        </p:nvSpPr>
        <p:spPr>
          <a:xfrm rot="0">
            <a:off x="0" y="3481427"/>
            <a:ext cx="9414736" cy="58162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Model the expected behavior of structure unites directly</a:t>
            </a:r>
          </a:p>
          <a:p>
            <a:pPr>
              <a:lnSpc>
                <a:spcPts val="3870"/>
              </a:lnSpc>
            </a:pPr>
          </a:p>
          <a:p>
            <a:pPr marL="596962" indent="-298481" lvl="1">
              <a:lnSpc>
                <a:spcPts val="3870"/>
              </a:lnSpc>
              <a:buFont typeface="Arial"/>
              <a:buChar char="•"/>
            </a:pPr>
            <a:r>
              <a:rPr lang="en-US" sz="2764">
                <a:solidFill>
                  <a:srgbClr val="FFFFFF"/>
                </a:solidFill>
                <a:latin typeface="Open Sauce"/>
              </a:rPr>
              <a:t>E.g., online social networks of customers</a:t>
            </a:r>
          </a:p>
          <a:p>
            <a:pPr marL="1193925" indent="-397975" lvl="2">
              <a:lnSpc>
                <a:spcPts val="3870"/>
              </a:lnSpc>
              <a:buFont typeface="Arial"/>
              <a:buChar char="⚬"/>
            </a:pPr>
            <a:r>
              <a:rPr lang="en-US" sz="2764">
                <a:solidFill>
                  <a:srgbClr val="FFFFFF"/>
                </a:solidFill>
                <a:latin typeface="Open Sauce"/>
              </a:rPr>
              <a:t>structure unit: subgraphs of the network</a:t>
            </a:r>
          </a:p>
          <a:p>
            <a:pPr marL="1193925" indent="-397975" lvl="2">
              <a:lnSpc>
                <a:spcPts val="3870"/>
              </a:lnSpc>
              <a:buFont typeface="Arial"/>
              <a:buChar char="⚬"/>
            </a:pPr>
            <a:r>
              <a:rPr lang="en-US" sz="2764">
                <a:solidFill>
                  <a:srgbClr val="FFFFFF"/>
                </a:solidFill>
                <a:latin typeface="Open Sauce"/>
              </a:rPr>
              <a:t>small subgraphs with very low frequency</a:t>
            </a:r>
          </a:p>
          <a:p>
            <a:pPr marL="1193925" indent="-397975" lvl="2">
              <a:lnSpc>
                <a:spcPts val="3870"/>
              </a:lnSpc>
              <a:buFont typeface="Arial"/>
              <a:buChar char="⚬"/>
            </a:pPr>
            <a:r>
              <a:rPr lang="en-US" sz="2764">
                <a:solidFill>
                  <a:srgbClr val="FFFFFF"/>
                </a:solidFill>
                <a:latin typeface="Open Sauce"/>
              </a:rPr>
              <a:t>large subgraphs that are surprisingly frequent</a:t>
            </a:r>
          </a:p>
          <a:p>
            <a:pPr>
              <a:lnSpc>
                <a:spcPts val="3870"/>
              </a:lnSpc>
            </a:pPr>
          </a:p>
          <a:p>
            <a:pPr marL="596962" indent="-298481" lvl="1">
              <a:lnSpc>
                <a:spcPts val="3870"/>
              </a:lnSpc>
              <a:buFont typeface="Arial"/>
              <a:buChar char="•"/>
            </a:pPr>
            <a:r>
              <a:rPr lang="en-US" sz="2764">
                <a:solidFill>
                  <a:srgbClr val="FFFFFF"/>
                </a:solidFill>
                <a:latin typeface="Open Sauce"/>
              </a:rPr>
              <a:t>4 E.g., temporal sequences </a:t>
            </a:r>
          </a:p>
          <a:p>
            <a:pPr marL="1193925" indent="-397975" lvl="2">
              <a:lnSpc>
                <a:spcPts val="3870"/>
              </a:lnSpc>
              <a:buFont typeface="Arial"/>
              <a:buChar char="⚬"/>
            </a:pPr>
            <a:r>
              <a:rPr lang="en-US" sz="2764">
                <a:solidFill>
                  <a:srgbClr val="FFFFFF"/>
                </a:solidFill>
                <a:latin typeface="Open Sauce"/>
              </a:rPr>
              <a:t>learn a Markov model from the sequences; a subsequence that deviates from the model</a:t>
            </a:r>
          </a:p>
          <a:p>
            <a:pPr algn="l" marL="596962" indent="-298481" lvl="1">
              <a:lnSpc>
                <a:spcPts val="3870"/>
              </a:lnSpc>
              <a:buFont typeface="Arial"/>
              <a:buChar char="•"/>
            </a:pP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4"/>
            <a:stretch>
              <a:fillRect l="-70076" t="0" r="-73280" b="0"/>
            </a:stretch>
          </a:blipFill>
        </p:spPr>
      </p:sp>
      <p:sp>
        <p:nvSpPr>
          <p:cNvPr name="TextBox 4" id="4"/>
          <p:cNvSpPr txBox="true"/>
          <p:nvPr/>
        </p:nvSpPr>
        <p:spPr>
          <a:xfrm rot="0">
            <a:off x="1208540" y="632086"/>
            <a:ext cx="9065951" cy="3620264"/>
          </a:xfrm>
          <a:prstGeom prst="rect">
            <a:avLst/>
          </a:prstGeom>
        </p:spPr>
        <p:txBody>
          <a:bodyPr anchor="t" rtlCol="false" tIns="0" lIns="0" bIns="0" rIns="0">
            <a:spAutoFit/>
          </a:bodyPr>
          <a:lstStyle/>
          <a:p>
            <a:pPr>
              <a:lnSpc>
                <a:spcPts val="9243"/>
              </a:lnSpc>
            </a:pPr>
            <a:r>
              <a:rPr lang="en-US" sz="10270">
                <a:solidFill>
                  <a:srgbClr val="FFEC6A"/>
                </a:solidFill>
                <a:latin typeface="Darker Grotesque Bold"/>
              </a:rPr>
              <a:t>Outliers in High-Dimensional Data</a:t>
            </a:r>
          </a:p>
          <a:p>
            <a:pPr algn="l" marL="0" indent="0" lvl="1">
              <a:lnSpc>
                <a:spcPts val="9243"/>
              </a:lnSpc>
              <a:spcBef>
                <a:spcPct val="0"/>
              </a:spcBef>
            </a:pPr>
          </a:p>
        </p:txBody>
      </p:sp>
      <p:sp>
        <p:nvSpPr>
          <p:cNvPr name="TextBox 5" id="5"/>
          <p:cNvSpPr txBox="true"/>
          <p:nvPr/>
        </p:nvSpPr>
        <p:spPr>
          <a:xfrm rot="0">
            <a:off x="1492382"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1028700" y="3709763"/>
            <a:ext cx="7558021" cy="48446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ea typeface="Open Sauce"/>
              </a:rPr>
              <a:t>﻿Data in high-D spaces are often sparse</a:t>
            </a:r>
          </a:p>
          <a:p>
            <a:pPr marL="1193925" indent="-397975" lvl="2">
              <a:lnSpc>
                <a:spcPts val="3870"/>
              </a:lnSpc>
              <a:buFont typeface="Arial"/>
              <a:buChar char="⚬"/>
            </a:pPr>
            <a:r>
              <a:rPr lang="en-US" sz="2764">
                <a:solidFill>
                  <a:srgbClr val="FFFFFF"/>
                </a:solidFill>
                <a:latin typeface="Open Sauce"/>
              </a:rPr>
              <a:t> object distances dominated by noise</a:t>
            </a:r>
          </a:p>
          <a:p>
            <a:pPr marL="596962" indent="-298481" lvl="1">
              <a:lnSpc>
                <a:spcPts val="3870"/>
              </a:lnSpc>
              <a:buFont typeface="Arial"/>
              <a:buChar char="•"/>
            </a:pPr>
            <a:r>
              <a:rPr lang="en-US" sz="2764">
                <a:solidFill>
                  <a:srgbClr val="FFFFFF"/>
                </a:solidFill>
                <a:latin typeface="Open Sauce"/>
                <a:ea typeface="Open Sauce"/>
              </a:rPr>
              <a:t>﻿Interpretation of outliers</a:t>
            </a:r>
          </a:p>
          <a:p>
            <a:pPr marL="1193925" indent="-397975" lvl="2">
              <a:lnSpc>
                <a:spcPts val="3870"/>
              </a:lnSpc>
              <a:buFont typeface="Arial"/>
              <a:buChar char="⚬"/>
            </a:pPr>
            <a:r>
              <a:rPr lang="en-US" sz="2764">
                <a:solidFill>
                  <a:srgbClr val="FFFFFF"/>
                </a:solidFill>
                <a:latin typeface="Open Sauce"/>
              </a:rPr>
              <a:t> too many features, need to identify subspaces of the outliers</a:t>
            </a:r>
          </a:p>
          <a:p>
            <a:pPr marL="596962" indent="-298481" lvl="1">
              <a:lnSpc>
                <a:spcPts val="3870"/>
              </a:lnSpc>
              <a:buFont typeface="Arial"/>
              <a:buChar char="•"/>
            </a:pPr>
            <a:r>
              <a:rPr lang="en-US" sz="2764">
                <a:solidFill>
                  <a:srgbClr val="FFFFFF"/>
                </a:solidFill>
                <a:latin typeface="Open Sauce"/>
              </a:rPr>
              <a:t>Subspaces that signifying the outliers</a:t>
            </a:r>
          </a:p>
          <a:p>
            <a:pPr marL="1193925" indent="-397975" lvl="2">
              <a:lnSpc>
                <a:spcPts val="3870"/>
              </a:lnSpc>
              <a:buFont typeface="Arial"/>
              <a:buChar char="⚬"/>
            </a:pPr>
            <a:r>
              <a:rPr lang="en-US" sz="2764">
                <a:solidFill>
                  <a:srgbClr val="FFFFFF"/>
                </a:solidFill>
                <a:latin typeface="Open Sauce"/>
              </a:rPr>
              <a:t>capture the local behavior of data</a:t>
            </a:r>
          </a:p>
          <a:p>
            <a:pPr algn="l" marL="596962" indent="-298481" lvl="1">
              <a:lnSpc>
                <a:spcPts val="3870"/>
              </a:lnSpc>
              <a:buFont typeface="Arial"/>
              <a:buChar char="•"/>
            </a:pPr>
            <a:r>
              <a:rPr lang="en-US" sz="2764">
                <a:solidFill>
                  <a:srgbClr val="FFFFFF"/>
                </a:solidFill>
                <a:latin typeface="Open Sauce"/>
              </a:rPr>
              <a:t> Scalable: #subspaces increases exponentially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9299964" y="0"/>
            <a:ext cx="8988036" cy="10287000"/>
          </a:xfrm>
          <a:custGeom>
            <a:avLst/>
            <a:gdLst/>
            <a:ahLst/>
            <a:cxnLst/>
            <a:rect r="r" b="b" t="t" l="l"/>
            <a:pathLst>
              <a:path h="10287000" w="8988036">
                <a:moveTo>
                  <a:pt x="0" y="0"/>
                </a:moveTo>
                <a:lnTo>
                  <a:pt x="8988036" y="0"/>
                </a:lnTo>
                <a:lnTo>
                  <a:pt x="8988036" y="10287000"/>
                </a:lnTo>
                <a:lnTo>
                  <a:pt x="0" y="10287000"/>
                </a:lnTo>
                <a:lnTo>
                  <a:pt x="0" y="0"/>
                </a:lnTo>
                <a:close/>
              </a:path>
            </a:pathLst>
          </a:custGeom>
          <a:blipFill>
            <a:blip r:embed="rId3"/>
            <a:stretch>
              <a:fillRect l="-102253" t="0" r="-1217" b="0"/>
            </a:stretch>
          </a:blipFill>
        </p:spPr>
      </p:sp>
      <p:sp>
        <p:nvSpPr>
          <p:cNvPr name="TextBox 4" id="4"/>
          <p:cNvSpPr txBox="true"/>
          <p:nvPr/>
        </p:nvSpPr>
        <p:spPr>
          <a:xfrm rot="0">
            <a:off x="322466" y="1763710"/>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Summary</a:t>
            </a:r>
          </a:p>
        </p:txBody>
      </p:sp>
      <p:sp>
        <p:nvSpPr>
          <p:cNvPr name="TextBox 5" id="5"/>
          <p:cNvSpPr txBox="true"/>
          <p:nvPr/>
        </p:nvSpPr>
        <p:spPr>
          <a:xfrm rot="0">
            <a:off x="322466" y="4373580"/>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Outlier &amp; outlier analysis</a:t>
            </a:r>
          </a:p>
          <a:p>
            <a:pPr marL="596962" indent="-298481" lvl="1">
              <a:lnSpc>
                <a:spcPts val="3870"/>
              </a:lnSpc>
              <a:buFont typeface="Arial"/>
              <a:buChar char="•"/>
            </a:pPr>
            <a:r>
              <a:rPr lang="en-US" sz="2764">
                <a:solidFill>
                  <a:srgbClr val="FFFFFF"/>
                </a:solidFill>
                <a:latin typeface="Open Sauce"/>
              </a:rPr>
              <a:t>Statistical approaches</a:t>
            </a:r>
          </a:p>
          <a:p>
            <a:pPr marL="596962" indent="-298481" lvl="1">
              <a:lnSpc>
                <a:spcPts val="3870"/>
              </a:lnSpc>
              <a:buFont typeface="Arial"/>
              <a:buChar char="•"/>
            </a:pPr>
            <a:r>
              <a:rPr lang="en-US" sz="2764">
                <a:solidFill>
                  <a:srgbClr val="FFFFFF"/>
                </a:solidFill>
                <a:latin typeface="Open Sauce"/>
              </a:rPr>
              <a:t>Proximity-based approaches</a:t>
            </a:r>
          </a:p>
          <a:p>
            <a:pPr marL="596962" indent="-298481" lvl="1">
              <a:lnSpc>
                <a:spcPts val="3870"/>
              </a:lnSpc>
              <a:buFont typeface="Arial"/>
              <a:buChar char="•"/>
            </a:pPr>
            <a:r>
              <a:rPr lang="en-US" sz="2764">
                <a:solidFill>
                  <a:srgbClr val="FFFFFF"/>
                </a:solidFill>
                <a:latin typeface="Open Sauce"/>
              </a:rPr>
              <a:t>Clustering-based approaches</a:t>
            </a:r>
          </a:p>
          <a:p>
            <a:pPr marL="596962" indent="-298481" lvl="1">
              <a:lnSpc>
                <a:spcPts val="3870"/>
              </a:lnSpc>
              <a:buFont typeface="Arial"/>
              <a:buChar char="•"/>
            </a:pPr>
            <a:r>
              <a:rPr lang="en-US" sz="2764">
                <a:solidFill>
                  <a:srgbClr val="FFFFFF"/>
                </a:solidFill>
                <a:latin typeface="Open Sauce"/>
              </a:rPr>
              <a:t>Classification-based approaches</a:t>
            </a:r>
          </a:p>
          <a:p>
            <a:pPr marL="596962" indent="-298481" lvl="1">
              <a:lnSpc>
                <a:spcPts val="3870"/>
              </a:lnSpc>
              <a:buFont typeface="Arial"/>
              <a:buChar char="•"/>
            </a:pPr>
            <a:r>
              <a:rPr lang="en-US" sz="2764">
                <a:solidFill>
                  <a:srgbClr val="FFFFFF"/>
                </a:solidFill>
                <a:latin typeface="Open Sauce"/>
              </a:rPr>
              <a:t> Mining contextual and collective outliers</a:t>
            </a:r>
          </a:p>
          <a:p>
            <a:pPr algn="l" marL="596962" indent="-298481" lvl="1">
              <a:lnSpc>
                <a:spcPts val="3870"/>
              </a:lnSpc>
              <a:buFont typeface="Arial"/>
              <a:buChar char="•"/>
            </a:pPr>
            <a:r>
              <a:rPr lang="en-US" sz="2764">
                <a:solidFill>
                  <a:srgbClr val="FFFFFF"/>
                </a:solidFill>
                <a:latin typeface="Open Sauce"/>
              </a:rPr>
              <a:t>Outlier detection in high dimensional data</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3" id="3"/>
          <p:cNvSpPr txBox="true"/>
          <p:nvPr/>
        </p:nvSpPr>
        <p:spPr>
          <a:xfrm rot="0">
            <a:off x="743776" y="2486678"/>
            <a:ext cx="11400161" cy="8237419"/>
          </a:xfrm>
          <a:prstGeom prst="rect">
            <a:avLst/>
          </a:prstGeom>
        </p:spPr>
        <p:txBody>
          <a:bodyPr anchor="t" rtlCol="false" tIns="0" lIns="0" bIns="0" rIns="0">
            <a:spAutoFit/>
          </a:bodyPr>
          <a:lstStyle/>
          <a:p>
            <a:pPr algn="ctr">
              <a:lnSpc>
                <a:spcPts val="16073"/>
              </a:lnSpc>
            </a:pPr>
            <a:r>
              <a:rPr lang="en-US" sz="15758">
                <a:solidFill>
                  <a:srgbClr val="FFEC6A"/>
                </a:solidFill>
                <a:latin typeface="Darker Grotesque Bold"/>
              </a:rPr>
              <a:t>Chapter 12:</a:t>
            </a:r>
            <a:r>
              <a:rPr lang="en-US" sz="15758">
                <a:solidFill>
                  <a:srgbClr val="FFEC6A"/>
                </a:solidFill>
                <a:latin typeface="Darker Grotesque Bold"/>
              </a:rPr>
              <a:t> </a:t>
            </a:r>
          </a:p>
          <a:p>
            <a:pPr algn="ctr">
              <a:lnSpc>
                <a:spcPts val="16073"/>
              </a:lnSpc>
            </a:pPr>
            <a:r>
              <a:rPr lang="en-US" sz="15758">
                <a:solidFill>
                  <a:srgbClr val="FFEC6A"/>
                </a:solidFill>
                <a:latin typeface="Darker Grotesque Bold"/>
              </a:rPr>
              <a:t>Outlier Analysis</a:t>
            </a:r>
          </a:p>
          <a:p>
            <a:pPr algn="ctr" marL="0" indent="0" lvl="0">
              <a:lnSpc>
                <a:spcPts val="16073"/>
              </a:lnSpc>
              <a:spcBef>
                <a:spcPct val="0"/>
              </a:spcBef>
            </a:pP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2324912" y="2045221"/>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2437043" y="215514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3067219" y="2050138"/>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Outlier &amp; outlier analysis</a:t>
            </a:r>
          </a:p>
        </p:txBody>
      </p:sp>
      <p:grpSp>
        <p:nvGrpSpPr>
          <p:cNvPr name="Group 9" id="9"/>
          <p:cNvGrpSpPr>
            <a:grpSpLocks noChangeAspect="true"/>
          </p:cNvGrpSpPr>
          <p:nvPr/>
        </p:nvGrpSpPr>
        <p:grpSpPr>
          <a:xfrm rot="0">
            <a:off x="12324912" y="3159081"/>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1" id="11"/>
          <p:cNvSpPr txBox="true"/>
          <p:nvPr/>
        </p:nvSpPr>
        <p:spPr>
          <a:xfrm rot="0">
            <a:off x="12437043" y="3269008"/>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2" id="12"/>
          <p:cNvSpPr txBox="true"/>
          <p:nvPr/>
        </p:nvSpPr>
        <p:spPr>
          <a:xfrm rot="0">
            <a:off x="13067219" y="3133817"/>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Statistical approaches</a:t>
            </a:r>
          </a:p>
        </p:txBody>
      </p:sp>
      <p:grpSp>
        <p:nvGrpSpPr>
          <p:cNvPr name="Group 13" id="13"/>
          <p:cNvGrpSpPr>
            <a:grpSpLocks noChangeAspect="true"/>
          </p:cNvGrpSpPr>
          <p:nvPr/>
        </p:nvGrpSpPr>
        <p:grpSpPr>
          <a:xfrm rot="0">
            <a:off x="12324912" y="4146491"/>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2437043" y="4256418"/>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16" id="16"/>
          <p:cNvSpPr txBox="true"/>
          <p:nvPr/>
        </p:nvSpPr>
        <p:spPr>
          <a:xfrm rot="0">
            <a:off x="13067219" y="4151408"/>
            <a:ext cx="4192081"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Proximity-based approaches</a:t>
            </a:r>
          </a:p>
        </p:txBody>
      </p:sp>
      <p:grpSp>
        <p:nvGrpSpPr>
          <p:cNvPr name="Group 17" id="17"/>
          <p:cNvGrpSpPr>
            <a:grpSpLocks noChangeAspect="true"/>
          </p:cNvGrpSpPr>
          <p:nvPr/>
        </p:nvGrpSpPr>
        <p:grpSpPr>
          <a:xfrm rot="0">
            <a:off x="12324912" y="5260351"/>
            <a:ext cx="550430" cy="550430"/>
            <a:chOff x="0" y="0"/>
            <a:chExt cx="6355080" cy="6355080"/>
          </a:xfrm>
        </p:grpSpPr>
        <p:sp>
          <p:nvSpPr>
            <p:cNvPr name="Freeform 18" id="18"/>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9" id="19"/>
          <p:cNvSpPr txBox="true"/>
          <p:nvPr/>
        </p:nvSpPr>
        <p:spPr>
          <a:xfrm rot="0">
            <a:off x="12437043" y="5370278"/>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4</a:t>
            </a:r>
          </a:p>
        </p:txBody>
      </p:sp>
      <p:sp>
        <p:nvSpPr>
          <p:cNvPr name="TextBox 20" id="20"/>
          <p:cNvSpPr txBox="true"/>
          <p:nvPr/>
        </p:nvSpPr>
        <p:spPr>
          <a:xfrm rot="0">
            <a:off x="13067219" y="5235087"/>
            <a:ext cx="5080174"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Clustering-based approaches</a:t>
            </a:r>
          </a:p>
        </p:txBody>
      </p:sp>
      <p:grpSp>
        <p:nvGrpSpPr>
          <p:cNvPr name="Group 21" id="21"/>
          <p:cNvGrpSpPr>
            <a:grpSpLocks noChangeAspect="true"/>
          </p:cNvGrpSpPr>
          <p:nvPr/>
        </p:nvGrpSpPr>
        <p:grpSpPr>
          <a:xfrm rot="0">
            <a:off x="12324912" y="6306081"/>
            <a:ext cx="550430" cy="550430"/>
            <a:chOff x="0" y="0"/>
            <a:chExt cx="6355080" cy="6355080"/>
          </a:xfrm>
        </p:grpSpPr>
        <p:sp>
          <p:nvSpPr>
            <p:cNvPr name="Freeform 22" id="22"/>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3" id="23"/>
          <p:cNvSpPr txBox="true"/>
          <p:nvPr/>
        </p:nvSpPr>
        <p:spPr>
          <a:xfrm rot="0">
            <a:off x="12437043" y="6429906"/>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5</a:t>
            </a:r>
          </a:p>
        </p:txBody>
      </p:sp>
      <p:sp>
        <p:nvSpPr>
          <p:cNvPr name="TextBox 24" id="24"/>
          <p:cNvSpPr txBox="true"/>
          <p:nvPr/>
        </p:nvSpPr>
        <p:spPr>
          <a:xfrm rot="0">
            <a:off x="13067219" y="6206502"/>
            <a:ext cx="5080174"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Classification-based approaches</a:t>
            </a:r>
          </a:p>
        </p:txBody>
      </p:sp>
      <p:grpSp>
        <p:nvGrpSpPr>
          <p:cNvPr name="Group 25" id="25"/>
          <p:cNvGrpSpPr>
            <a:grpSpLocks noChangeAspect="true"/>
          </p:cNvGrpSpPr>
          <p:nvPr/>
        </p:nvGrpSpPr>
        <p:grpSpPr>
          <a:xfrm rot="0">
            <a:off x="12324912" y="7437815"/>
            <a:ext cx="550430" cy="550430"/>
            <a:chOff x="0" y="0"/>
            <a:chExt cx="6355080" cy="6355080"/>
          </a:xfrm>
        </p:grpSpPr>
        <p:sp>
          <p:nvSpPr>
            <p:cNvPr name="Freeform 26" id="2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7" id="27"/>
          <p:cNvSpPr txBox="true"/>
          <p:nvPr/>
        </p:nvSpPr>
        <p:spPr>
          <a:xfrm rot="0">
            <a:off x="12437043" y="762876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6</a:t>
            </a:r>
          </a:p>
        </p:txBody>
      </p:sp>
      <p:sp>
        <p:nvSpPr>
          <p:cNvPr name="TextBox 28" id="28"/>
          <p:cNvSpPr txBox="true"/>
          <p:nvPr/>
        </p:nvSpPr>
        <p:spPr>
          <a:xfrm rot="0">
            <a:off x="13067219" y="7280656"/>
            <a:ext cx="4192081"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 </a:t>
            </a:r>
            <a:r>
              <a:rPr lang="en-US" sz="2764">
                <a:solidFill>
                  <a:srgbClr val="FFFFFF"/>
                </a:solidFill>
                <a:latin typeface="Open Sauce"/>
              </a:rPr>
              <a:t>Mining contextual and collective outliers</a:t>
            </a:r>
          </a:p>
        </p:txBody>
      </p:sp>
      <p:sp>
        <p:nvSpPr>
          <p:cNvPr name="TextBox 29" id="29"/>
          <p:cNvSpPr txBox="true"/>
          <p:nvPr/>
        </p:nvSpPr>
        <p:spPr>
          <a:xfrm rot="0">
            <a:off x="13067219" y="8362950"/>
            <a:ext cx="4192081"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Outlier detection in high dimensional data</a:t>
            </a:r>
          </a:p>
        </p:txBody>
      </p:sp>
      <p:grpSp>
        <p:nvGrpSpPr>
          <p:cNvPr name="Group 30" id="30"/>
          <p:cNvGrpSpPr>
            <a:grpSpLocks noChangeAspect="true"/>
          </p:cNvGrpSpPr>
          <p:nvPr/>
        </p:nvGrpSpPr>
        <p:grpSpPr>
          <a:xfrm rot="0">
            <a:off x="12324912" y="8437375"/>
            <a:ext cx="550430" cy="550430"/>
            <a:chOff x="0" y="0"/>
            <a:chExt cx="6355080" cy="6355080"/>
          </a:xfrm>
        </p:grpSpPr>
        <p:sp>
          <p:nvSpPr>
            <p:cNvPr name="Freeform 31" id="31"/>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32" id="32"/>
          <p:cNvSpPr txBox="true"/>
          <p:nvPr/>
        </p:nvSpPr>
        <p:spPr>
          <a:xfrm rot="0">
            <a:off x="12437043" y="8563674"/>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9824013" y="0"/>
            <a:ext cx="8463987" cy="10287000"/>
          </a:xfrm>
          <a:custGeom>
            <a:avLst/>
            <a:gdLst/>
            <a:ahLst/>
            <a:cxnLst/>
            <a:rect r="r" b="b" t="t" l="l"/>
            <a:pathLst>
              <a:path h="10287000" w="8463987">
                <a:moveTo>
                  <a:pt x="0" y="0"/>
                </a:moveTo>
                <a:lnTo>
                  <a:pt x="8463987" y="0"/>
                </a:lnTo>
                <a:lnTo>
                  <a:pt x="8463987" y="10287000"/>
                </a:lnTo>
                <a:lnTo>
                  <a:pt x="0" y="10287000"/>
                </a:lnTo>
                <a:lnTo>
                  <a:pt x="0" y="0"/>
                </a:lnTo>
                <a:close/>
              </a:path>
            </a:pathLst>
          </a:custGeom>
          <a:blipFill>
            <a:blip r:embed="rId4"/>
            <a:stretch>
              <a:fillRect l="-40628" t="0" r="-32997" b="0"/>
            </a:stretch>
          </a:blipFill>
        </p:spPr>
      </p:sp>
      <p:sp>
        <p:nvSpPr>
          <p:cNvPr name="TextBox 4" id="4"/>
          <p:cNvSpPr txBox="true"/>
          <p:nvPr/>
        </p:nvSpPr>
        <p:spPr>
          <a:xfrm rot="0">
            <a:off x="409276" y="3918938"/>
            <a:ext cx="9414736" cy="48446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Global outliers (point anomaly)</a:t>
            </a:r>
          </a:p>
          <a:p>
            <a:pPr marL="1193925" indent="-397975" lvl="2">
              <a:lnSpc>
                <a:spcPts val="3870"/>
              </a:lnSpc>
              <a:buFont typeface="Arial"/>
              <a:buChar char="⚬"/>
            </a:pPr>
            <a:r>
              <a:rPr lang="en-US" sz="2764">
                <a:solidFill>
                  <a:srgbClr val="FFFFFF"/>
                </a:solidFill>
                <a:latin typeface="Open Sauce"/>
              </a:rPr>
              <a:t>different from the rest of the data set</a:t>
            </a:r>
          </a:p>
          <a:p>
            <a:pPr>
              <a:lnSpc>
                <a:spcPts val="3870"/>
              </a:lnSpc>
            </a:pPr>
          </a:p>
          <a:p>
            <a:pPr marL="596962" indent="-298481" lvl="1">
              <a:lnSpc>
                <a:spcPts val="3870"/>
              </a:lnSpc>
              <a:buFont typeface="Arial"/>
              <a:buChar char="•"/>
            </a:pPr>
            <a:r>
              <a:rPr lang="en-US" sz="2764">
                <a:solidFill>
                  <a:srgbClr val="FFFFFF"/>
                </a:solidFill>
                <a:latin typeface="Open Sauce"/>
              </a:rPr>
              <a:t>Contextual outliers (conditional outlier)</a:t>
            </a:r>
          </a:p>
          <a:p>
            <a:pPr marL="1193925" indent="-397975" lvl="2">
              <a:lnSpc>
                <a:spcPts val="3870"/>
              </a:lnSpc>
              <a:buFont typeface="Arial"/>
              <a:buChar char="⚬"/>
            </a:pPr>
            <a:r>
              <a:rPr lang="en-US" sz="2764">
                <a:solidFill>
                  <a:srgbClr val="FFFFFF"/>
                </a:solidFill>
                <a:latin typeface="Open Sauce"/>
              </a:rPr>
              <a:t>contextual vs. behavioral attributes; e.g., 30-minute commute</a:t>
            </a:r>
          </a:p>
          <a:p>
            <a:pPr>
              <a:lnSpc>
                <a:spcPts val="3870"/>
              </a:lnSpc>
            </a:pPr>
          </a:p>
          <a:p>
            <a:pPr algn="just" marL="596962" indent="-298481" lvl="1">
              <a:lnSpc>
                <a:spcPts val="3870"/>
              </a:lnSpc>
              <a:buFont typeface="Arial"/>
              <a:buChar char="•"/>
            </a:pPr>
            <a:r>
              <a:rPr lang="en-US" sz="2764">
                <a:solidFill>
                  <a:srgbClr val="FFFFFF"/>
                </a:solidFill>
                <a:latin typeface="Open Sauce"/>
              </a:rPr>
              <a:t>Collective outliers</a:t>
            </a:r>
          </a:p>
          <a:p>
            <a:pPr algn="l" marL="1193925" indent="-397975" lvl="2">
              <a:lnSpc>
                <a:spcPts val="3870"/>
              </a:lnSpc>
              <a:buFont typeface="Arial"/>
              <a:buChar char="⚬"/>
            </a:pPr>
            <a:r>
              <a:rPr lang="en-US" sz="2764">
                <a:solidFill>
                  <a:srgbClr val="FFFFFF"/>
                </a:solidFill>
                <a:latin typeface="Open Sauce"/>
              </a:rPr>
              <a:t> </a:t>
            </a:r>
            <a:r>
              <a:rPr lang="en-US" sz="2764">
                <a:solidFill>
                  <a:srgbClr val="FFFFFF"/>
                </a:solidFill>
                <a:latin typeface="Open Sauce"/>
              </a:rPr>
              <a:t>a subset of objects; e.g., over 100 delayed flights</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183696" y="1470733"/>
            <a:ext cx="11400161" cy="1397507"/>
          </a:xfrm>
          <a:prstGeom prst="rect">
            <a:avLst/>
          </a:prstGeom>
        </p:spPr>
        <p:txBody>
          <a:bodyPr anchor="t" rtlCol="false" tIns="0" lIns="0" bIns="0" rIns="0">
            <a:spAutoFit/>
          </a:bodyPr>
          <a:lstStyle/>
          <a:p>
            <a:pPr marL="0" indent="0" lvl="0">
              <a:lnSpc>
                <a:spcPts val="10505"/>
              </a:lnSpc>
              <a:spcBef>
                <a:spcPct val="0"/>
              </a:spcBef>
            </a:pPr>
            <a:r>
              <a:rPr lang="en-US" sz="10299">
                <a:solidFill>
                  <a:srgbClr val="FFEC6A"/>
                </a:solidFill>
                <a:latin typeface="Darker Grotesque Bold"/>
              </a:rPr>
              <a:t>Types of Outliers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9574757" y="0"/>
            <a:ext cx="12282985" cy="10287000"/>
          </a:xfrm>
          <a:custGeom>
            <a:avLst/>
            <a:gdLst/>
            <a:ahLst/>
            <a:cxnLst/>
            <a:rect r="r" b="b" t="t" l="l"/>
            <a:pathLst>
              <a:path h="10287000" w="12282985">
                <a:moveTo>
                  <a:pt x="0" y="0"/>
                </a:moveTo>
                <a:lnTo>
                  <a:pt x="12282986" y="0"/>
                </a:lnTo>
                <a:lnTo>
                  <a:pt x="12282986" y="10287000"/>
                </a:lnTo>
                <a:lnTo>
                  <a:pt x="0" y="10287000"/>
                </a:lnTo>
                <a:lnTo>
                  <a:pt x="0" y="0"/>
                </a:lnTo>
                <a:close/>
              </a:path>
            </a:pathLst>
          </a:custGeom>
          <a:blipFill>
            <a:blip r:embed="rId4"/>
            <a:stretch>
              <a:fillRect l="-12500" t="0" r="-12500" b="0"/>
            </a:stretch>
          </a:blipFill>
        </p:spPr>
      </p:sp>
      <p:sp>
        <p:nvSpPr>
          <p:cNvPr name="TextBox 4" id="4"/>
          <p:cNvSpPr txBox="true"/>
          <p:nvPr/>
        </p:nvSpPr>
        <p:spPr>
          <a:xfrm rot="0">
            <a:off x="1208540" y="968517"/>
            <a:ext cx="8822689" cy="2177298"/>
          </a:xfrm>
          <a:prstGeom prst="rect">
            <a:avLst/>
          </a:prstGeom>
        </p:spPr>
        <p:txBody>
          <a:bodyPr anchor="t" rtlCol="false" tIns="0" lIns="0" bIns="0" rIns="0">
            <a:spAutoFit/>
          </a:bodyPr>
          <a:lstStyle/>
          <a:p>
            <a:pPr algn="l" marL="0" indent="0" lvl="1">
              <a:lnSpc>
                <a:spcPts val="8261"/>
              </a:lnSpc>
              <a:spcBef>
                <a:spcPct val="0"/>
              </a:spcBef>
            </a:pPr>
            <a:r>
              <a:rPr lang="en-US" sz="9179">
                <a:solidFill>
                  <a:srgbClr val="FFEC6A"/>
                </a:solidFill>
                <a:latin typeface="Darker Grotesque Bold"/>
              </a:rPr>
              <a:t>Outlier Detection Challenges</a:t>
            </a:r>
          </a:p>
        </p:txBody>
      </p:sp>
      <p:sp>
        <p:nvSpPr>
          <p:cNvPr name="TextBox 5" id="5"/>
          <p:cNvSpPr txBox="true"/>
          <p:nvPr/>
        </p:nvSpPr>
        <p:spPr>
          <a:xfrm rot="0">
            <a:off x="150933" y="2597785"/>
            <a:ext cx="8083532" cy="7273671"/>
          </a:xfrm>
          <a:prstGeom prst="rect">
            <a:avLst/>
          </a:prstGeom>
        </p:spPr>
        <p:txBody>
          <a:bodyPr anchor="t" rtlCol="false" tIns="0" lIns="0" bIns="0" rIns="0">
            <a:spAutoFit/>
          </a:bodyPr>
          <a:lstStyle/>
          <a:p>
            <a:pPr algn="ctr">
              <a:lnSpc>
                <a:spcPts val="3863"/>
              </a:lnSpc>
            </a:pPr>
          </a:p>
          <a:p>
            <a:pPr marL="595884" indent="-297942" lvl="1">
              <a:lnSpc>
                <a:spcPts val="3863"/>
              </a:lnSpc>
              <a:buFont typeface="Arial"/>
              <a:buChar char="•"/>
            </a:pPr>
            <a:r>
              <a:rPr lang="en-US" sz="2760">
                <a:solidFill>
                  <a:srgbClr val="FFFFFF"/>
                </a:solidFill>
                <a:latin typeface="Open Sauce"/>
              </a:rPr>
              <a:t>Modeling normal objects and outliers</a:t>
            </a:r>
          </a:p>
          <a:p>
            <a:pPr marL="1191768" indent="-397256" lvl="2">
              <a:lnSpc>
                <a:spcPts val="3863"/>
              </a:lnSpc>
              <a:buFont typeface="Arial"/>
              <a:buChar char="⚬"/>
            </a:pPr>
            <a:r>
              <a:rPr lang="en-US" sz="2760">
                <a:solidFill>
                  <a:srgbClr val="FFFFFF"/>
                </a:solidFill>
                <a:latin typeface="Open Sauce"/>
              </a:rPr>
              <a:t>difficult to enumerate all normal cases</a:t>
            </a:r>
          </a:p>
          <a:p>
            <a:pPr algn="l">
              <a:lnSpc>
                <a:spcPts val="3863"/>
              </a:lnSpc>
            </a:pPr>
          </a:p>
          <a:p>
            <a:pPr marL="595884" indent="-297942" lvl="1">
              <a:lnSpc>
                <a:spcPts val="3863"/>
              </a:lnSpc>
              <a:buFont typeface="Arial"/>
              <a:buChar char="•"/>
            </a:pPr>
            <a:r>
              <a:rPr lang="en-US" sz="2760">
                <a:solidFill>
                  <a:srgbClr val="FFFFFF"/>
                </a:solidFill>
                <a:latin typeface="Open Sauce"/>
              </a:rPr>
              <a:t>Handling noise in outlier detection</a:t>
            </a:r>
          </a:p>
          <a:p>
            <a:pPr>
              <a:lnSpc>
                <a:spcPts val="3863"/>
              </a:lnSpc>
            </a:pPr>
          </a:p>
          <a:p>
            <a:pPr marL="595884" indent="-297942" lvl="1">
              <a:lnSpc>
                <a:spcPts val="3863"/>
              </a:lnSpc>
              <a:buFont typeface="Arial"/>
              <a:buChar char="•"/>
            </a:pPr>
            <a:r>
              <a:rPr lang="en-US" sz="2760">
                <a:solidFill>
                  <a:srgbClr val="FFFFFF"/>
                </a:solidFill>
                <a:latin typeface="Open Sauce"/>
              </a:rPr>
              <a:t>Application-specific outlier detection</a:t>
            </a:r>
          </a:p>
          <a:p>
            <a:pPr algn="ctr" marL="1191768" indent="-397256" lvl="2">
              <a:lnSpc>
                <a:spcPts val="3863"/>
              </a:lnSpc>
              <a:buFont typeface="Arial"/>
              <a:buChar char="⚬"/>
            </a:pPr>
            <a:r>
              <a:rPr lang="en-US" sz="2760">
                <a:solidFill>
                  <a:srgbClr val="FFFFFF"/>
                </a:solidFill>
                <a:latin typeface="Open Sauce"/>
              </a:rPr>
              <a:t>e.g., clinic data vs. marketing </a:t>
            </a:r>
            <a:r>
              <a:rPr lang="en-US" sz="2760">
                <a:solidFill>
                  <a:srgbClr val="FFFFFF"/>
                </a:solidFill>
                <a:latin typeface="Open Sauce"/>
              </a:rPr>
              <a:t>analysis</a:t>
            </a:r>
          </a:p>
          <a:p>
            <a:pPr algn="ctr">
              <a:lnSpc>
                <a:spcPts val="3863"/>
              </a:lnSpc>
            </a:pPr>
          </a:p>
          <a:p>
            <a:pPr marL="595884" indent="-297942" lvl="1">
              <a:lnSpc>
                <a:spcPts val="3863"/>
              </a:lnSpc>
              <a:buFont typeface="Arial"/>
              <a:buChar char="•"/>
            </a:pPr>
            <a:r>
              <a:rPr lang="en-US" sz="2760">
                <a:solidFill>
                  <a:srgbClr val="FFFFFF"/>
                </a:solidFill>
                <a:latin typeface="Open Sauce"/>
              </a:rPr>
              <a:t>Handling noise in outlier detection</a:t>
            </a:r>
          </a:p>
          <a:p>
            <a:pPr marL="1191768" indent="-397256" lvl="2">
              <a:lnSpc>
                <a:spcPts val="3863"/>
              </a:lnSpc>
              <a:buFont typeface="Arial"/>
              <a:buChar char="⚬"/>
            </a:pPr>
            <a:r>
              <a:rPr lang="en-US" sz="2760">
                <a:solidFill>
                  <a:srgbClr val="FFFFFF"/>
                </a:solidFill>
                <a:latin typeface="Open Sauce"/>
              </a:rPr>
              <a:t>blur the normal vs. outlier </a:t>
            </a:r>
            <a:r>
              <a:rPr lang="en-US" sz="2760">
                <a:solidFill>
                  <a:srgbClr val="FFFFFF"/>
                </a:solidFill>
                <a:latin typeface="Open Sauce"/>
              </a:rPr>
              <a:t>distinction</a:t>
            </a:r>
          </a:p>
          <a:p>
            <a:pPr algn="l">
              <a:lnSpc>
                <a:spcPts val="3863"/>
              </a:lnSpc>
            </a:pPr>
          </a:p>
          <a:p>
            <a:pPr marL="595884" indent="-297942" lvl="1">
              <a:lnSpc>
                <a:spcPts val="3863"/>
              </a:lnSpc>
              <a:buFont typeface="Arial"/>
              <a:buChar char="•"/>
            </a:pPr>
            <a:r>
              <a:rPr lang="en-US" sz="2760">
                <a:solidFill>
                  <a:srgbClr val="FFFFFF"/>
                </a:solidFill>
                <a:latin typeface="Open Sauce"/>
              </a:rPr>
              <a:t>Understandability</a:t>
            </a:r>
          </a:p>
          <a:p>
            <a:pPr algn="l" marL="1191768" indent="-397256" lvl="2">
              <a:lnSpc>
                <a:spcPts val="3863"/>
              </a:lnSpc>
              <a:buFont typeface="Arial"/>
              <a:buChar char="⚬"/>
            </a:pPr>
            <a:r>
              <a:rPr lang="en-US" sz="2760">
                <a:solidFill>
                  <a:srgbClr val="FFFFFF"/>
                </a:solidFill>
                <a:latin typeface="Open Sauce"/>
              </a:rPr>
              <a:t>j</a:t>
            </a:r>
            <a:r>
              <a:rPr lang="en-US" sz="2760">
                <a:solidFill>
                  <a:srgbClr val="FFFFFF"/>
                </a:solidFill>
                <a:latin typeface="Open Sauce"/>
              </a:rPr>
              <a:t>ustification, degree of outlier</a:t>
            </a:r>
          </a:p>
          <a:p>
            <a:pPr algn="l">
              <a:lnSpc>
                <a:spcPts val="3863"/>
              </a:lnSpc>
            </a:pP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64107" t="0" r="-64107"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1007240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Outlier Detection Methods</a:t>
            </a:r>
          </a:p>
        </p:txBody>
      </p:sp>
      <p:sp>
        <p:nvSpPr>
          <p:cNvPr name="TextBox 5" id="5"/>
          <p:cNvSpPr txBox="true"/>
          <p:nvPr/>
        </p:nvSpPr>
        <p:spPr>
          <a:xfrm rot="0">
            <a:off x="322466" y="4541012"/>
            <a:ext cx="9414736" cy="43588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Whether user labels are available</a:t>
            </a:r>
          </a:p>
          <a:p>
            <a:pPr algn="just" marL="1193925" indent="-397975" lvl="2">
              <a:lnSpc>
                <a:spcPts val="3870"/>
              </a:lnSpc>
              <a:buFont typeface="Arial"/>
              <a:buChar char="⚬"/>
            </a:pPr>
            <a:r>
              <a:rPr lang="en-US" sz="2764">
                <a:solidFill>
                  <a:srgbClr val="FFFFFF"/>
                </a:solidFill>
                <a:latin typeface="Open Sauce"/>
              </a:rPr>
              <a:t> supervised</a:t>
            </a:r>
          </a:p>
          <a:p>
            <a:pPr algn="just" marL="1193925" indent="-397975" lvl="2">
              <a:lnSpc>
                <a:spcPts val="3870"/>
              </a:lnSpc>
              <a:buFont typeface="Arial"/>
              <a:buChar char="⚬"/>
            </a:pPr>
            <a:r>
              <a:rPr lang="en-US" sz="2764">
                <a:solidFill>
                  <a:srgbClr val="FFFFFF"/>
                </a:solidFill>
                <a:latin typeface="Open Sauce"/>
              </a:rPr>
              <a:t> semi-supervised</a:t>
            </a:r>
          </a:p>
          <a:p>
            <a:pPr algn="just" marL="1193925" indent="-397975" lvl="2">
              <a:lnSpc>
                <a:spcPts val="3870"/>
              </a:lnSpc>
              <a:buFont typeface="Arial"/>
              <a:buChar char="⚬"/>
            </a:pPr>
            <a:r>
              <a:rPr lang="en-US" sz="2764">
                <a:solidFill>
                  <a:srgbClr val="FFFFFF"/>
                </a:solidFill>
                <a:latin typeface="Open Sauce"/>
              </a:rPr>
              <a:t> unsupervised</a:t>
            </a:r>
          </a:p>
          <a:p>
            <a:pPr>
              <a:lnSpc>
                <a:spcPts val="3870"/>
              </a:lnSpc>
            </a:pPr>
          </a:p>
          <a:p>
            <a:pPr marL="596962" indent="-298481" lvl="1">
              <a:lnSpc>
                <a:spcPts val="3870"/>
              </a:lnSpc>
              <a:buFont typeface="Arial"/>
              <a:buChar char="•"/>
            </a:pPr>
            <a:r>
              <a:rPr lang="en-US" sz="2764">
                <a:solidFill>
                  <a:srgbClr val="FFFFFF"/>
                </a:solidFill>
                <a:latin typeface="Open Sauce Bold"/>
              </a:rPr>
              <a:t>Assumptions about normal data and outliers</a:t>
            </a:r>
          </a:p>
          <a:p>
            <a:pPr marL="1193925" indent="-397975" lvl="2">
              <a:lnSpc>
                <a:spcPts val="3870"/>
              </a:lnSpc>
              <a:buFont typeface="Arial"/>
              <a:buChar char="⚬"/>
            </a:pPr>
            <a:r>
              <a:rPr lang="en-US" sz="2764">
                <a:solidFill>
                  <a:srgbClr val="FFFFFF"/>
                </a:solidFill>
                <a:latin typeface="Open Sauce"/>
              </a:rPr>
              <a:t>statistical (model-based)</a:t>
            </a:r>
          </a:p>
          <a:p>
            <a:pPr marL="1193925" indent="-397975" lvl="2">
              <a:lnSpc>
                <a:spcPts val="3870"/>
              </a:lnSpc>
              <a:buFont typeface="Arial"/>
              <a:buChar char="⚬"/>
            </a:pPr>
            <a:r>
              <a:rPr lang="en-US" sz="2764">
                <a:solidFill>
                  <a:srgbClr val="FFFFFF"/>
                </a:solidFill>
                <a:latin typeface="Open Sauce"/>
              </a:rPr>
              <a:t>proximity-based</a:t>
            </a:r>
          </a:p>
          <a:p>
            <a:pPr algn="l" marL="1193925" indent="-397975" lvl="2">
              <a:lnSpc>
                <a:spcPts val="3870"/>
              </a:lnSpc>
              <a:buFont typeface="Arial"/>
              <a:buChar char="⚬"/>
            </a:pPr>
            <a:r>
              <a:rPr lang="en-US" sz="2764">
                <a:solidFill>
                  <a:srgbClr val="FFFFFF"/>
                </a:solidFill>
                <a:latin typeface="Open Sauce"/>
              </a:rPr>
              <a:t>clustering-based</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8127775" y="3161908"/>
            <a:ext cx="10546640" cy="5853204"/>
          </a:xfrm>
          <a:custGeom>
            <a:avLst/>
            <a:gdLst/>
            <a:ahLst/>
            <a:cxnLst/>
            <a:rect r="r" b="b" t="t" l="l"/>
            <a:pathLst>
              <a:path h="5853204" w="10546640">
                <a:moveTo>
                  <a:pt x="0" y="0"/>
                </a:moveTo>
                <a:lnTo>
                  <a:pt x="10546640" y="0"/>
                </a:lnTo>
                <a:lnTo>
                  <a:pt x="10546640" y="5853204"/>
                </a:lnTo>
                <a:lnTo>
                  <a:pt x="0" y="5853204"/>
                </a:lnTo>
                <a:lnTo>
                  <a:pt x="0" y="0"/>
                </a:lnTo>
                <a:close/>
              </a:path>
            </a:pathLst>
          </a:custGeom>
          <a:blipFill>
            <a:blip r:embed="rId4"/>
            <a:stretch>
              <a:fillRect l="0" t="0" r="0" b="0"/>
            </a:stretch>
          </a:blipFill>
        </p:spPr>
      </p:sp>
      <p:sp>
        <p:nvSpPr>
          <p:cNvPr name="TextBox 4" id="4"/>
          <p:cNvSpPr txBox="true"/>
          <p:nvPr/>
        </p:nvSpPr>
        <p:spPr>
          <a:xfrm rot="0">
            <a:off x="322466" y="906697"/>
            <a:ext cx="8821534" cy="3620264"/>
          </a:xfrm>
          <a:prstGeom prst="rect">
            <a:avLst/>
          </a:prstGeom>
        </p:spPr>
        <p:txBody>
          <a:bodyPr anchor="t" rtlCol="false" tIns="0" lIns="0" bIns="0" rIns="0">
            <a:spAutoFit/>
          </a:bodyPr>
          <a:lstStyle/>
          <a:p>
            <a:pPr>
              <a:lnSpc>
                <a:spcPts val="9243"/>
              </a:lnSpc>
            </a:pPr>
            <a:r>
              <a:rPr lang="en-US" sz="10270">
                <a:solidFill>
                  <a:srgbClr val="FFEC6A"/>
                </a:solidFill>
                <a:latin typeface="Darker Grotesque Bold"/>
              </a:rPr>
              <a:t>Proximity-based Approaches</a:t>
            </a:r>
          </a:p>
          <a:p>
            <a:pPr algn="l" marL="0" indent="0" lvl="1">
              <a:lnSpc>
                <a:spcPts val="9243"/>
              </a:lnSpc>
              <a:spcBef>
                <a:spcPct val="0"/>
              </a:spcBef>
            </a:pPr>
          </a:p>
        </p:txBody>
      </p:sp>
      <p:sp>
        <p:nvSpPr>
          <p:cNvPr name="TextBox 5" id="5"/>
          <p:cNvSpPr txBox="true"/>
          <p:nvPr/>
        </p:nvSpPr>
        <p:spPr>
          <a:xfrm rot="0">
            <a:off x="322466" y="3927555"/>
            <a:ext cx="7604268" cy="48446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Intuition: Obiects that are far away from the others are outliers</a:t>
            </a:r>
          </a:p>
          <a:p>
            <a:pPr>
              <a:lnSpc>
                <a:spcPts val="3870"/>
              </a:lnSpc>
            </a:pPr>
          </a:p>
          <a:p>
            <a:pPr marL="596962" indent="-298481" lvl="1">
              <a:lnSpc>
                <a:spcPts val="3870"/>
              </a:lnSpc>
              <a:buFont typeface="Arial"/>
              <a:buChar char="•"/>
            </a:pPr>
            <a:r>
              <a:rPr lang="en-US" sz="2764">
                <a:solidFill>
                  <a:srgbClr val="FFFFFF"/>
                </a:solidFill>
                <a:latin typeface="Open Sauce"/>
              </a:rPr>
              <a:t>Distance-based</a:t>
            </a:r>
          </a:p>
          <a:p>
            <a:pPr marL="1193925" indent="-397975" lvl="2">
              <a:lnSpc>
                <a:spcPts val="3870"/>
              </a:lnSpc>
              <a:buFont typeface="Arial"/>
              <a:buChar char="⚬"/>
            </a:pPr>
            <a:r>
              <a:rPr lang="en-US" sz="2764">
                <a:solidFill>
                  <a:srgbClr val="FFFFFF"/>
                </a:solidFill>
                <a:latin typeface="Open Sauce"/>
              </a:rPr>
              <a:t>distance of the k-th nearest neighbor</a:t>
            </a:r>
          </a:p>
          <a:p>
            <a:pPr marL="1193925" indent="-397975" lvl="2">
              <a:lnSpc>
                <a:spcPts val="3870"/>
              </a:lnSpc>
              <a:buFont typeface="Arial"/>
              <a:buChar char="⚬"/>
            </a:pPr>
            <a:r>
              <a:rPr lang="en-US" sz="2764">
                <a:solidFill>
                  <a:srgbClr val="FFFFFF"/>
                </a:solidFill>
                <a:latin typeface="Open Sauce"/>
              </a:rPr>
              <a:t>or fraction of obis within distance r</a:t>
            </a:r>
          </a:p>
          <a:p>
            <a:pPr>
              <a:lnSpc>
                <a:spcPts val="3870"/>
              </a:lnSpc>
            </a:pPr>
          </a:p>
          <a:p>
            <a:pPr marL="596962" indent="-298481" lvl="1">
              <a:lnSpc>
                <a:spcPts val="3870"/>
              </a:lnSpc>
              <a:buFont typeface="Arial"/>
              <a:buChar char="•"/>
            </a:pPr>
            <a:r>
              <a:rPr lang="en-US" sz="2764">
                <a:solidFill>
                  <a:srgbClr val="FFFFFF"/>
                </a:solidFill>
                <a:latin typeface="Open Sauce"/>
              </a:rPr>
              <a:t>Density-based</a:t>
            </a:r>
          </a:p>
          <a:p>
            <a:pPr marL="1193925" indent="-397975" lvl="2">
              <a:lnSpc>
                <a:spcPts val="3870"/>
              </a:lnSpc>
              <a:buFont typeface="Arial"/>
              <a:buChar char="⚬"/>
            </a:pPr>
            <a:r>
              <a:rPr lang="en-US" sz="2764">
                <a:solidFill>
                  <a:srgbClr val="FFFFFF"/>
                </a:solidFill>
                <a:latin typeface="Open Sauce"/>
              </a:rPr>
              <a:t>density around outlier</a:t>
            </a:r>
          </a:p>
          <a:p>
            <a:pPr algn="l" marL="1193925" indent="-397975" lvl="2">
              <a:lnSpc>
                <a:spcPts val="3870"/>
              </a:lnSpc>
              <a:buFont typeface="Arial"/>
              <a:buChar char="⚬"/>
            </a:pPr>
            <a:r>
              <a:rPr lang="en-US" sz="2764">
                <a:solidFill>
                  <a:srgbClr val="FFFFFF"/>
                </a:solidFill>
                <a:latin typeface="Open Sauce"/>
              </a:rPr>
              <a:t>density of neighbors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9278971" y="2766900"/>
            <a:ext cx="8814021" cy="5583882"/>
          </a:xfrm>
          <a:custGeom>
            <a:avLst/>
            <a:gdLst/>
            <a:ahLst/>
            <a:cxnLst/>
            <a:rect r="r" b="b" t="t" l="l"/>
            <a:pathLst>
              <a:path h="5583882" w="8814021">
                <a:moveTo>
                  <a:pt x="0" y="0"/>
                </a:moveTo>
                <a:lnTo>
                  <a:pt x="8814021" y="0"/>
                </a:lnTo>
                <a:lnTo>
                  <a:pt x="8814021" y="5583882"/>
                </a:lnTo>
                <a:lnTo>
                  <a:pt x="0" y="5583882"/>
                </a:lnTo>
                <a:lnTo>
                  <a:pt x="0" y="0"/>
                </a:lnTo>
                <a:close/>
              </a:path>
            </a:pathLst>
          </a:custGeom>
          <a:blipFill>
            <a:blip r:embed="rId4"/>
            <a:stretch>
              <a:fillRect l="0" t="0" r="0" b="0"/>
            </a:stretch>
          </a:blipFill>
        </p:spPr>
      </p:sp>
      <p:grpSp>
        <p:nvGrpSpPr>
          <p:cNvPr name="Group 4" id="4"/>
          <p:cNvGrpSpPr/>
          <p:nvPr/>
        </p:nvGrpSpPr>
        <p:grpSpPr>
          <a:xfrm rot="0">
            <a:off x="9278971" y="6997194"/>
            <a:ext cx="1408079" cy="1353588"/>
            <a:chOff x="0" y="0"/>
            <a:chExt cx="370852" cy="356501"/>
          </a:xfrm>
        </p:grpSpPr>
        <p:sp>
          <p:nvSpPr>
            <p:cNvPr name="Freeform 5" id="5"/>
            <p:cNvSpPr/>
            <p:nvPr/>
          </p:nvSpPr>
          <p:spPr>
            <a:xfrm flipH="false" flipV="false" rot="0">
              <a:off x="0" y="0"/>
              <a:ext cx="370852" cy="356501"/>
            </a:xfrm>
            <a:custGeom>
              <a:avLst/>
              <a:gdLst/>
              <a:ahLst/>
              <a:cxnLst/>
              <a:rect r="r" b="b" t="t" l="l"/>
              <a:pathLst>
                <a:path h="356501" w="370852">
                  <a:moveTo>
                    <a:pt x="0" y="0"/>
                  </a:moveTo>
                  <a:lnTo>
                    <a:pt x="370852" y="0"/>
                  </a:lnTo>
                  <a:lnTo>
                    <a:pt x="370852" y="356501"/>
                  </a:lnTo>
                  <a:lnTo>
                    <a:pt x="0" y="356501"/>
                  </a:lnTo>
                  <a:close/>
                </a:path>
              </a:pathLst>
            </a:custGeom>
            <a:solidFill>
              <a:srgbClr val="FFFFFF"/>
            </a:solidFill>
          </p:spPr>
        </p:sp>
        <p:sp>
          <p:nvSpPr>
            <p:cNvPr name="TextBox 6" id="6"/>
            <p:cNvSpPr txBox="true"/>
            <p:nvPr/>
          </p:nvSpPr>
          <p:spPr>
            <a:xfrm>
              <a:off x="0" y="-38100"/>
              <a:ext cx="370852" cy="394601"/>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80441" y="1699200"/>
            <a:ext cx="10072406" cy="3620264"/>
          </a:xfrm>
          <a:prstGeom prst="rect">
            <a:avLst/>
          </a:prstGeom>
        </p:spPr>
        <p:txBody>
          <a:bodyPr anchor="t" rtlCol="false" tIns="0" lIns="0" bIns="0" rIns="0">
            <a:spAutoFit/>
          </a:bodyPr>
          <a:lstStyle/>
          <a:p>
            <a:pPr>
              <a:lnSpc>
                <a:spcPts val="9243"/>
              </a:lnSpc>
            </a:pPr>
            <a:r>
              <a:rPr lang="en-US" sz="10270">
                <a:solidFill>
                  <a:srgbClr val="FFEC6A"/>
                </a:solidFill>
                <a:latin typeface="Darker Grotesque Bold"/>
              </a:rPr>
              <a:t>Clustering-based Approaches</a:t>
            </a:r>
          </a:p>
          <a:p>
            <a:pPr algn="l" marL="0" indent="0" lvl="1">
              <a:lnSpc>
                <a:spcPts val="9243"/>
              </a:lnSpc>
              <a:spcBef>
                <a:spcPct val="0"/>
              </a:spcBef>
            </a:pPr>
          </a:p>
        </p:txBody>
      </p:sp>
      <p:sp>
        <p:nvSpPr>
          <p:cNvPr name="TextBox 8" id="8"/>
          <p:cNvSpPr txBox="true"/>
          <p:nvPr/>
        </p:nvSpPr>
        <p:spPr>
          <a:xfrm rot="0">
            <a:off x="80441" y="4789108"/>
            <a:ext cx="7806091" cy="4359021"/>
          </a:xfrm>
          <a:prstGeom prst="rect">
            <a:avLst/>
          </a:prstGeom>
        </p:spPr>
        <p:txBody>
          <a:bodyPr anchor="t" rtlCol="false" tIns="0" lIns="0" bIns="0" rIns="0">
            <a:spAutoFit/>
          </a:bodyPr>
          <a:lstStyle/>
          <a:p>
            <a:pPr marL="595884" indent="-297942" lvl="1">
              <a:lnSpc>
                <a:spcPts val="3863"/>
              </a:lnSpc>
              <a:buFont typeface="Arial"/>
              <a:buChar char="•"/>
            </a:pPr>
            <a:r>
              <a:rPr lang="en-US" sz="2760">
                <a:solidFill>
                  <a:srgbClr val="FFFFFF"/>
                </a:solidFill>
                <a:latin typeface="Open Sauce"/>
              </a:rPr>
              <a:t>An object is outlier if</a:t>
            </a:r>
          </a:p>
          <a:p>
            <a:pPr marL="1191768" indent="-397256" lvl="2">
              <a:lnSpc>
                <a:spcPts val="3863"/>
              </a:lnSpc>
              <a:buFont typeface="Arial"/>
              <a:buChar char="⚬"/>
            </a:pPr>
            <a:r>
              <a:rPr lang="en-US" sz="2760">
                <a:solidFill>
                  <a:srgbClr val="FFFFFF"/>
                </a:solidFill>
                <a:latin typeface="Open Sauce"/>
              </a:rPr>
              <a:t>does not belong to any cluster</a:t>
            </a:r>
          </a:p>
          <a:p>
            <a:pPr marL="1191768" indent="-397256" lvl="2">
              <a:lnSpc>
                <a:spcPts val="3863"/>
              </a:lnSpc>
              <a:buFont typeface="Arial"/>
              <a:buChar char="⚬"/>
            </a:pPr>
            <a:r>
              <a:rPr lang="en-US" sz="2760">
                <a:solidFill>
                  <a:srgbClr val="FFFFFF"/>
                </a:solidFill>
                <a:latin typeface="Open Sauce"/>
              </a:rPr>
              <a:t>F</a:t>
            </a:r>
            <a:r>
              <a:rPr lang="en-US" sz="2760">
                <a:solidFill>
                  <a:srgbClr val="FFFFFF"/>
                </a:solidFill>
                <a:latin typeface="Open Sauce"/>
              </a:rPr>
              <a:t>ar from its closest cluster</a:t>
            </a:r>
          </a:p>
          <a:p>
            <a:pPr marL="1191768" indent="-397256" lvl="2">
              <a:lnSpc>
                <a:spcPts val="3863"/>
              </a:lnSpc>
              <a:buFont typeface="Arial"/>
              <a:buChar char="⚬"/>
            </a:pPr>
            <a:r>
              <a:rPr lang="en-US" sz="2760">
                <a:solidFill>
                  <a:srgbClr val="FFFFFF"/>
                </a:solidFill>
                <a:latin typeface="Open Sauce"/>
              </a:rPr>
              <a:t>belongs to a small or sparse cluster</a:t>
            </a:r>
          </a:p>
          <a:p>
            <a:pPr>
              <a:lnSpc>
                <a:spcPts val="3863"/>
              </a:lnSpc>
            </a:pPr>
          </a:p>
          <a:p>
            <a:pPr marL="595884" indent="-297942" lvl="1">
              <a:lnSpc>
                <a:spcPts val="3863"/>
              </a:lnSpc>
              <a:buFont typeface="Arial"/>
              <a:buChar char="•"/>
            </a:pPr>
            <a:r>
              <a:rPr lang="en-US" sz="2760">
                <a:solidFill>
                  <a:srgbClr val="FFFFFF"/>
                </a:solidFill>
                <a:latin typeface="Open Sauce"/>
              </a:rPr>
              <a:t>Using training set to find patterns of normal data</a:t>
            </a:r>
          </a:p>
          <a:p>
            <a:pPr>
              <a:lnSpc>
                <a:spcPts val="3863"/>
              </a:lnSpc>
            </a:pPr>
          </a:p>
          <a:p>
            <a:pPr algn="l" marL="595884" indent="-297942" lvl="1">
              <a:lnSpc>
                <a:spcPts val="3863"/>
              </a:lnSpc>
              <a:buFont typeface="Arial"/>
              <a:buChar char="•"/>
            </a:pPr>
            <a:r>
              <a:rPr lang="en-US" sz="2760">
                <a:solidFill>
                  <a:srgbClr val="FFFFFF"/>
                </a:solidFill>
                <a:latin typeface="Open Sauce"/>
              </a:rPr>
              <a:t>Compare new obi w/ clusters</a:t>
            </a:r>
          </a:p>
        </p:txBody>
      </p:sp>
      <p:sp>
        <p:nvSpPr>
          <p:cNvPr name="TextBox 9" id="9"/>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514677" y="0"/>
            <a:ext cx="8113069" cy="10287000"/>
          </a:xfrm>
          <a:custGeom>
            <a:avLst/>
            <a:gdLst/>
            <a:ahLst/>
            <a:cxnLst/>
            <a:rect r="r" b="b" t="t" l="l"/>
            <a:pathLst>
              <a:path h="10287000" w="8113069">
                <a:moveTo>
                  <a:pt x="0" y="0"/>
                </a:moveTo>
                <a:lnTo>
                  <a:pt x="8113070" y="0"/>
                </a:lnTo>
                <a:lnTo>
                  <a:pt x="8113070" y="10287000"/>
                </a:lnTo>
                <a:lnTo>
                  <a:pt x="0" y="10287000"/>
                </a:lnTo>
                <a:lnTo>
                  <a:pt x="0" y="0"/>
                </a:lnTo>
                <a:close/>
              </a:path>
            </a:pathLst>
          </a:custGeom>
          <a:blipFill>
            <a:blip r:embed="rId4"/>
            <a:stretch>
              <a:fillRect l="-64604" t="0" r="-25707" b="0"/>
            </a:stretch>
          </a:blipFill>
        </p:spPr>
      </p:sp>
      <p:sp>
        <p:nvSpPr>
          <p:cNvPr name="TextBox 4" id="4"/>
          <p:cNvSpPr txBox="true"/>
          <p:nvPr/>
        </p:nvSpPr>
        <p:spPr>
          <a:xfrm rot="0">
            <a:off x="1373022" y="867351"/>
            <a:ext cx="10072406" cy="3620264"/>
          </a:xfrm>
          <a:prstGeom prst="rect">
            <a:avLst/>
          </a:prstGeom>
        </p:spPr>
        <p:txBody>
          <a:bodyPr anchor="t" rtlCol="false" tIns="0" lIns="0" bIns="0" rIns="0">
            <a:spAutoFit/>
          </a:bodyPr>
          <a:lstStyle/>
          <a:p>
            <a:pPr>
              <a:lnSpc>
                <a:spcPts val="9243"/>
              </a:lnSpc>
            </a:pPr>
            <a:r>
              <a:rPr lang="en-US" sz="10270">
                <a:solidFill>
                  <a:srgbClr val="FFEC6A"/>
                </a:solidFill>
                <a:latin typeface="Darker Grotesque Bold"/>
              </a:rPr>
              <a:t>Clustering-based Approaches</a:t>
            </a:r>
          </a:p>
          <a:p>
            <a:pPr algn="l" marL="0" indent="0" lvl="1">
              <a:lnSpc>
                <a:spcPts val="9243"/>
              </a:lnSpc>
              <a:spcBef>
                <a:spcPct val="0"/>
              </a:spcBef>
            </a:pPr>
          </a:p>
        </p:txBody>
      </p:sp>
      <p:sp>
        <p:nvSpPr>
          <p:cNvPr name="TextBox 5" id="5"/>
          <p:cNvSpPr txBox="true"/>
          <p:nvPr/>
        </p:nvSpPr>
        <p:spPr>
          <a:xfrm rot="0">
            <a:off x="322466" y="3906964"/>
            <a:ext cx="9200987" cy="2415921"/>
          </a:xfrm>
          <a:prstGeom prst="rect">
            <a:avLst/>
          </a:prstGeom>
        </p:spPr>
        <p:txBody>
          <a:bodyPr anchor="t" rtlCol="false" tIns="0" lIns="0" bIns="0" rIns="0">
            <a:spAutoFit/>
          </a:bodyPr>
          <a:lstStyle/>
          <a:p>
            <a:pPr marL="595884" indent="-297942" lvl="1">
              <a:lnSpc>
                <a:spcPts val="3863"/>
              </a:lnSpc>
              <a:buFont typeface="Arial"/>
              <a:buChar char="•"/>
            </a:pPr>
            <a:r>
              <a:rPr lang="en-US" sz="2760">
                <a:solidFill>
                  <a:srgbClr val="FFFFFF"/>
                </a:solidFill>
                <a:latin typeface="Open Sauce"/>
              </a:rPr>
              <a:t>Strength</a:t>
            </a:r>
          </a:p>
          <a:p>
            <a:pPr algn="l" marL="1191768" indent="-397256" lvl="2">
              <a:lnSpc>
                <a:spcPts val="3863"/>
              </a:lnSpc>
              <a:buFont typeface="Arial"/>
              <a:buChar char="⚬"/>
            </a:pPr>
            <a:r>
              <a:rPr lang="en-US" sz="2760">
                <a:solidFill>
                  <a:srgbClr val="FFFFFF"/>
                </a:solidFill>
                <a:latin typeface="Open Sauce"/>
              </a:rPr>
              <a:t>no labels required, support many data types</a:t>
            </a:r>
          </a:p>
          <a:p>
            <a:pPr marL="1191768" indent="-397256" lvl="2">
              <a:lnSpc>
                <a:spcPts val="3863"/>
              </a:lnSpc>
              <a:buFont typeface="Arial"/>
              <a:buChar char="⚬"/>
            </a:pPr>
            <a:r>
              <a:rPr lang="en-US" sz="2760">
                <a:solidFill>
                  <a:srgbClr val="FFFFFF"/>
                </a:solidFill>
                <a:latin typeface="Open Sauce"/>
              </a:rPr>
              <a:t>clusters are summaries of data</a:t>
            </a:r>
          </a:p>
          <a:p>
            <a:pPr marL="1191768" indent="-397256" lvl="2">
              <a:lnSpc>
                <a:spcPts val="3863"/>
              </a:lnSpc>
              <a:buFont typeface="Arial"/>
              <a:buChar char="⚬"/>
            </a:pPr>
            <a:r>
              <a:rPr lang="en-US" sz="2760">
                <a:solidFill>
                  <a:srgbClr val="FFFFFF"/>
                </a:solidFill>
                <a:latin typeface="Open Sauce"/>
              </a:rPr>
              <a:t>only need to compare obi to clusters (fast)</a:t>
            </a:r>
          </a:p>
          <a:p>
            <a:pPr algn="l">
              <a:lnSpc>
                <a:spcPts val="3863"/>
              </a:lnSpc>
            </a:pP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7" id="7"/>
          <p:cNvSpPr txBox="true"/>
          <p:nvPr/>
        </p:nvSpPr>
        <p:spPr>
          <a:xfrm rot="0">
            <a:off x="322466" y="6506757"/>
            <a:ext cx="9414736" cy="19300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Weakness</a:t>
            </a:r>
          </a:p>
          <a:p>
            <a:pPr marL="1193925" indent="-397975" lvl="2">
              <a:lnSpc>
                <a:spcPts val="3870"/>
              </a:lnSpc>
              <a:buFont typeface="Arial"/>
              <a:buChar char="⚬"/>
            </a:pPr>
            <a:r>
              <a:rPr lang="en-US" sz="2764">
                <a:solidFill>
                  <a:srgbClr val="FFFFFF"/>
                </a:solidFill>
                <a:latin typeface="Open Sauce"/>
              </a:rPr>
              <a:t>effectiveness depends on clustering method</a:t>
            </a:r>
          </a:p>
          <a:p>
            <a:pPr marL="1193925" indent="-397975" lvl="2">
              <a:lnSpc>
                <a:spcPts val="3870"/>
              </a:lnSpc>
              <a:buFont typeface="Arial"/>
              <a:buChar char="⚬"/>
            </a:pPr>
            <a:r>
              <a:rPr lang="en-US" sz="2764">
                <a:solidFill>
                  <a:srgbClr val="FFFFFF"/>
                </a:solidFill>
                <a:latin typeface="Open Sauce"/>
              </a:rPr>
              <a:t>high computation cost: first find clusters</a:t>
            </a:r>
          </a:p>
          <a:p>
            <a:pPr algn="l" marL="1193925" indent="-397975" lvl="2">
              <a:lnSpc>
                <a:spcPts val="3870"/>
              </a:lnSpc>
              <a:buFont typeface="Arial"/>
              <a:buChar char="⚬"/>
            </a:pPr>
            <a:r>
              <a:rPr lang="en-US" sz="2764">
                <a:solidFill>
                  <a:srgbClr val="FFFFFF"/>
                </a:solidFill>
                <a:latin typeface="Open Sauce"/>
              </a:rPr>
              <a:t>to reduce cost: e.g., fixed-width clustering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394872" y="2911434"/>
            <a:ext cx="7811176" cy="5248134"/>
          </a:xfrm>
          <a:custGeom>
            <a:avLst/>
            <a:gdLst/>
            <a:ahLst/>
            <a:cxnLst/>
            <a:rect r="r" b="b" t="t" l="l"/>
            <a:pathLst>
              <a:path h="5248134" w="7811176">
                <a:moveTo>
                  <a:pt x="0" y="0"/>
                </a:moveTo>
                <a:lnTo>
                  <a:pt x="7811177" y="0"/>
                </a:lnTo>
                <a:lnTo>
                  <a:pt x="7811177" y="5248134"/>
                </a:lnTo>
                <a:lnTo>
                  <a:pt x="0" y="5248134"/>
                </a:lnTo>
                <a:lnTo>
                  <a:pt x="0" y="0"/>
                </a:lnTo>
                <a:close/>
              </a:path>
            </a:pathLst>
          </a:custGeom>
          <a:blipFill>
            <a:blip r:embed="rId4"/>
            <a:stretch>
              <a:fillRect l="0" t="0" r="0" b="0"/>
            </a:stretch>
          </a:blipFill>
        </p:spPr>
      </p:sp>
      <p:sp>
        <p:nvSpPr>
          <p:cNvPr name="TextBox 4" id="4"/>
          <p:cNvSpPr txBox="true"/>
          <p:nvPr/>
        </p:nvSpPr>
        <p:spPr>
          <a:xfrm rot="0">
            <a:off x="1028700" y="-18441"/>
            <a:ext cx="10072406" cy="4791839"/>
          </a:xfrm>
          <a:prstGeom prst="rect">
            <a:avLst/>
          </a:prstGeom>
        </p:spPr>
        <p:txBody>
          <a:bodyPr anchor="t" rtlCol="false" tIns="0" lIns="0" bIns="0" rIns="0">
            <a:spAutoFit/>
          </a:bodyPr>
          <a:lstStyle/>
          <a:p>
            <a:pPr>
              <a:lnSpc>
                <a:spcPts val="9243"/>
              </a:lnSpc>
            </a:pPr>
            <a:r>
              <a:rPr lang="en-US" sz="10270">
                <a:solidFill>
                  <a:srgbClr val="FFEC6A"/>
                </a:solidFill>
                <a:latin typeface="Darker Grotesque Bold"/>
              </a:rPr>
              <a:t> </a:t>
            </a:r>
          </a:p>
          <a:p>
            <a:pPr>
              <a:lnSpc>
                <a:spcPts val="9243"/>
              </a:lnSpc>
            </a:pPr>
            <a:r>
              <a:rPr lang="en-US" sz="10270">
                <a:solidFill>
                  <a:srgbClr val="FFEC6A"/>
                </a:solidFill>
                <a:latin typeface="Darker Grotesque Bold"/>
              </a:rPr>
              <a:t>Classification-based Methods</a:t>
            </a:r>
          </a:p>
          <a:p>
            <a:pPr algn="l" marL="0" indent="0" lvl="1">
              <a:lnSpc>
                <a:spcPts val="9243"/>
              </a:lnSpc>
              <a:spcBef>
                <a:spcPct val="0"/>
              </a:spcBef>
            </a:pPr>
          </a:p>
        </p:txBody>
      </p:sp>
      <p:sp>
        <p:nvSpPr>
          <p:cNvPr name="TextBox 5" id="5"/>
          <p:cNvSpPr txBox="true"/>
          <p:nvPr/>
        </p:nvSpPr>
        <p:spPr>
          <a:xfrm rot="0">
            <a:off x="322466" y="4153653"/>
            <a:ext cx="9414736" cy="48446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Train a classification model that can distinguish normal data from outliers</a:t>
            </a:r>
          </a:p>
          <a:p>
            <a:pPr>
              <a:lnSpc>
                <a:spcPts val="3870"/>
              </a:lnSpc>
            </a:pPr>
          </a:p>
          <a:p>
            <a:pPr marL="596962" indent="-298481" lvl="1">
              <a:lnSpc>
                <a:spcPts val="3870"/>
              </a:lnSpc>
              <a:buFont typeface="Arial"/>
              <a:buChar char="•"/>
            </a:pPr>
            <a:r>
              <a:rPr lang="en-US" sz="2764">
                <a:solidFill>
                  <a:srgbClr val="FFFFFF"/>
                </a:solidFill>
                <a:latin typeface="Open Sauce"/>
              </a:rPr>
              <a:t>Brute-force approach</a:t>
            </a:r>
          </a:p>
          <a:p>
            <a:pPr marL="1193925" indent="-397975" lvl="2">
              <a:lnSpc>
                <a:spcPts val="3870"/>
              </a:lnSpc>
              <a:buFont typeface="Arial"/>
              <a:buChar char="⚬"/>
            </a:pPr>
            <a:r>
              <a:rPr lang="en-US" sz="2764">
                <a:solidFill>
                  <a:srgbClr val="FFFFFF"/>
                </a:solidFill>
                <a:latin typeface="Open Sauce"/>
              </a:rPr>
              <a:t> labeled normal and outlier objects</a:t>
            </a:r>
          </a:p>
          <a:p>
            <a:pPr marL="1193925" indent="-397975" lvl="2">
              <a:lnSpc>
                <a:spcPts val="3870"/>
              </a:lnSpc>
              <a:buFont typeface="Arial"/>
              <a:buChar char="⚬"/>
            </a:pPr>
            <a:r>
              <a:rPr lang="en-US" sz="2764">
                <a:solidFill>
                  <a:srgbClr val="FFFFFF"/>
                </a:solidFill>
                <a:latin typeface="Open Sauce"/>
              </a:rPr>
              <a:t> skewed data, cannot detect unseen anomaly</a:t>
            </a:r>
          </a:p>
          <a:p>
            <a:pPr>
              <a:lnSpc>
                <a:spcPts val="3870"/>
              </a:lnSpc>
            </a:pPr>
          </a:p>
          <a:p>
            <a:pPr marL="596962" indent="-298481" lvl="1">
              <a:lnSpc>
                <a:spcPts val="3870"/>
              </a:lnSpc>
              <a:buFont typeface="Arial"/>
              <a:buChar char="•"/>
            </a:pPr>
            <a:r>
              <a:rPr lang="en-US" sz="2764">
                <a:solidFill>
                  <a:srgbClr val="FFFFFF"/>
                </a:solidFill>
                <a:latin typeface="Open Sauce"/>
              </a:rPr>
              <a:t>One-class model</a:t>
            </a:r>
          </a:p>
          <a:p>
            <a:pPr marL="1193925" indent="-397975" lvl="2">
              <a:lnSpc>
                <a:spcPts val="3870"/>
              </a:lnSpc>
              <a:buFont typeface="Arial"/>
              <a:buChar char="⚬"/>
            </a:pPr>
            <a:r>
              <a:rPr lang="en-US" sz="2764">
                <a:solidFill>
                  <a:srgbClr val="FFFFFF"/>
                </a:solidFill>
                <a:latin typeface="Open Sauce"/>
              </a:rPr>
              <a:t>classifier for normal data</a:t>
            </a:r>
          </a:p>
          <a:p>
            <a:pPr algn="l">
              <a:lnSpc>
                <a:spcPts val="3870"/>
              </a:lnSpc>
            </a:pP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DAFy2XO96bU</dc:identifier>
  <dcterms:modified xsi:type="dcterms:W3CDTF">2011-08-01T06:04:30Z</dcterms:modified>
  <cp:revision>1</cp:revision>
  <dc:title>CSCI 4502/5502 Data Mining Summer 2023 Lecture 18</dc:title>
</cp:coreProperties>
</file>